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3" r:id="rId2"/>
  </p:sldMasterIdLst>
  <p:notesMasterIdLst>
    <p:notesMasterId r:id="rId35"/>
  </p:notesMasterIdLst>
  <p:handoutMasterIdLst>
    <p:handoutMasterId r:id="rId36"/>
  </p:handoutMasterIdLst>
  <p:sldIdLst>
    <p:sldId id="367" r:id="rId3"/>
    <p:sldId id="257" r:id="rId4"/>
    <p:sldId id="258" r:id="rId5"/>
    <p:sldId id="366" r:id="rId6"/>
    <p:sldId id="307" r:id="rId7"/>
    <p:sldId id="332" r:id="rId8"/>
    <p:sldId id="368" r:id="rId9"/>
    <p:sldId id="369" r:id="rId10"/>
    <p:sldId id="370" r:id="rId11"/>
    <p:sldId id="373" r:id="rId12"/>
    <p:sldId id="372" r:id="rId13"/>
    <p:sldId id="292" r:id="rId14"/>
    <p:sldId id="363" r:id="rId15"/>
    <p:sldId id="364" r:id="rId16"/>
    <p:sldId id="259" r:id="rId17"/>
    <p:sldId id="333" r:id="rId18"/>
    <p:sldId id="267" r:id="rId19"/>
    <p:sldId id="266" r:id="rId20"/>
    <p:sldId id="338" r:id="rId21"/>
    <p:sldId id="340" r:id="rId22"/>
    <p:sldId id="309" r:id="rId23"/>
    <p:sldId id="312" r:id="rId24"/>
    <p:sldId id="290" r:id="rId25"/>
    <p:sldId id="337" r:id="rId26"/>
    <p:sldId id="316" r:id="rId27"/>
    <p:sldId id="341" r:id="rId28"/>
    <p:sldId id="335" r:id="rId29"/>
    <p:sldId id="260" r:id="rId30"/>
    <p:sldId id="329" r:id="rId31"/>
    <p:sldId id="330" r:id="rId32"/>
    <p:sldId id="331" r:id="rId33"/>
    <p:sldId id="264" r:id="rId34"/>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6" userDrawn="1">
          <p15:clr>
            <a:srgbClr val="A4A3A4"/>
          </p15:clr>
        </p15:guide>
        <p15:guide id="2" pos="38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74B0"/>
    <a:srgbClr val="E5EAEE"/>
    <a:srgbClr val="BFDDF8"/>
    <a:srgbClr val="F2F0F0"/>
    <a:srgbClr val="93B0C1"/>
    <a:srgbClr val="CCF2EA"/>
    <a:srgbClr val="B6C3C5"/>
    <a:srgbClr val="99B4C4"/>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45" autoAdjust="0"/>
    <p:restoredTop sz="94660"/>
  </p:normalViewPr>
  <p:slideViewPr>
    <p:cSldViewPr snapToGrid="0" showGuides="1">
      <p:cViewPr>
        <p:scale>
          <a:sx n="66" d="100"/>
          <a:sy n="66" d="100"/>
        </p:scale>
        <p:origin x="396" y="780"/>
      </p:cViewPr>
      <p:guideLst>
        <p:guide orient="horz" pos="2126"/>
        <p:guide pos="3828"/>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2024/6/17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2024/6/17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465475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2024/6/17</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2024/6/17</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2024/6/17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2024/6/17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11" name="TextBox 10"/>
          <p:cNvSpPr txBox="1"/>
          <p:nvPr userDrawn="1"/>
        </p:nvSpPr>
        <p:spPr>
          <a:xfrm>
            <a:off x="1187624" y="6739570"/>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2024/6/17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2024/6/17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E5EAEE">
                <a:alpha val="39000"/>
              </a:srgbClr>
            </a:gs>
            <a:gs pos="60000">
              <a:srgbClr val="FDFDFD"/>
            </a:gs>
          </a:gsLst>
          <a:lin ang="13200000" scaled="0"/>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2024/6/17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2.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24.jpg"/><Relationship Id="rId5" Type="http://schemas.openxmlformats.org/officeDocument/2006/relationships/image" Target="../media/image3.jpe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notesSlide" Target="../notesSlides/notesSlide4.xml"/><Relationship Id="rId4"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任意多边形: 形状 58">
            <a:extLst>
              <a:ext uri="{FF2B5EF4-FFF2-40B4-BE49-F238E27FC236}">
                <a16:creationId xmlns:a16="http://schemas.microsoft.com/office/drawing/2014/main" id="{F317BE09-0BB1-6141-9122-8C93511F6DD7}"/>
              </a:ext>
            </a:extLst>
          </p:cNvPr>
          <p:cNvSpPr>
            <a:spLocks noChangeAspect="1"/>
          </p:cNvSpPr>
          <p:nvPr/>
        </p:nvSpPr>
        <p:spPr>
          <a:xfrm rot="2700000">
            <a:off x="7413360" y="-1285921"/>
            <a:ext cx="2576107" cy="2576106"/>
          </a:xfrm>
          <a:custGeom>
            <a:avLst/>
            <a:gdLst>
              <a:gd name="connsiteX0" fmla="*/ 0 w 2573093"/>
              <a:gd name="connsiteY0" fmla="*/ 2570077 h 2573092"/>
              <a:gd name="connsiteX1" fmla="*/ 2570078 w 2573093"/>
              <a:gd name="connsiteY1" fmla="*/ 0 h 2573092"/>
              <a:gd name="connsiteX2" fmla="*/ 2573093 w 2573093"/>
              <a:gd name="connsiteY2" fmla="*/ 19943 h 2573092"/>
              <a:gd name="connsiteX3" fmla="*/ 2573093 w 2573093"/>
              <a:gd name="connsiteY3" fmla="*/ 2062450 h 2573092"/>
              <a:gd name="connsiteX4" fmla="*/ 2062451 w 2573093"/>
              <a:gd name="connsiteY4" fmla="*/ 2573092 h 2573092"/>
              <a:gd name="connsiteX5" fmla="*/ 19943 w 2573093"/>
              <a:gd name="connsiteY5" fmla="*/ 2573092 h 257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3093" h="2573092">
                <a:moveTo>
                  <a:pt x="0" y="2570077"/>
                </a:moveTo>
                <a:lnTo>
                  <a:pt x="2570078" y="0"/>
                </a:lnTo>
                <a:lnTo>
                  <a:pt x="2573093" y="19943"/>
                </a:lnTo>
                <a:lnTo>
                  <a:pt x="2573093" y="2062450"/>
                </a:lnTo>
                <a:cubicBezTo>
                  <a:pt x="2573093" y="2344470"/>
                  <a:pt x="2344471" y="2573092"/>
                  <a:pt x="2062451" y="2573092"/>
                </a:cubicBezTo>
                <a:lnTo>
                  <a:pt x="19943" y="2573092"/>
                </a:lnTo>
                <a:close/>
              </a:path>
            </a:pathLst>
          </a:custGeom>
          <a:solidFill>
            <a:srgbClr val="0874B0"/>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7" name="任意多边形: 形状 56">
            <a:extLst>
              <a:ext uri="{FF2B5EF4-FFF2-40B4-BE49-F238E27FC236}">
                <a16:creationId xmlns:a16="http://schemas.microsoft.com/office/drawing/2014/main" id="{A012F500-7F2A-9628-E1D8-59FF3D0AE46E}"/>
              </a:ext>
            </a:extLst>
          </p:cNvPr>
          <p:cNvSpPr>
            <a:spLocks noChangeAspect="1"/>
          </p:cNvSpPr>
          <p:nvPr/>
        </p:nvSpPr>
        <p:spPr>
          <a:xfrm rot="2700000">
            <a:off x="7213481" y="5486273"/>
            <a:ext cx="2743457" cy="2743456"/>
          </a:xfrm>
          <a:custGeom>
            <a:avLst/>
            <a:gdLst>
              <a:gd name="connsiteX0" fmla="*/ 152242 w 2576106"/>
              <a:gd name="connsiteY0" fmla="*/ 152242 h 2576105"/>
              <a:gd name="connsiteX1" fmla="*/ 519790 w 2576106"/>
              <a:gd name="connsiteY1" fmla="*/ 0 h 2576105"/>
              <a:gd name="connsiteX2" fmla="*/ 2576106 w 2576106"/>
              <a:gd name="connsiteY2" fmla="*/ 0 h 2576105"/>
              <a:gd name="connsiteX3" fmla="*/ 0 w 2576106"/>
              <a:gd name="connsiteY3" fmla="*/ 2576105 h 2576105"/>
              <a:gd name="connsiteX4" fmla="*/ 0 w 2576106"/>
              <a:gd name="connsiteY4" fmla="*/ 519790 h 2576105"/>
              <a:gd name="connsiteX5" fmla="*/ 152242 w 2576106"/>
              <a:gd name="connsiteY5" fmla="*/ 152242 h 2576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6106" h="2576105">
                <a:moveTo>
                  <a:pt x="152242" y="152242"/>
                </a:moveTo>
                <a:cubicBezTo>
                  <a:pt x="246306" y="58179"/>
                  <a:pt x="376254" y="0"/>
                  <a:pt x="519790" y="0"/>
                </a:cubicBezTo>
                <a:lnTo>
                  <a:pt x="2576106" y="0"/>
                </a:lnTo>
                <a:lnTo>
                  <a:pt x="0" y="2576105"/>
                </a:lnTo>
                <a:lnTo>
                  <a:pt x="0" y="519790"/>
                </a:lnTo>
                <a:cubicBezTo>
                  <a:pt x="0" y="376254"/>
                  <a:pt x="58179" y="246306"/>
                  <a:pt x="152242" y="152242"/>
                </a:cubicBezTo>
                <a:close/>
              </a:path>
            </a:pathLst>
          </a:custGeom>
          <a:solidFill>
            <a:srgbClr val="0874B0"/>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5" name="图片 14">
            <a:extLst>
              <a:ext uri="{FF2B5EF4-FFF2-40B4-BE49-F238E27FC236}">
                <a16:creationId xmlns:a16="http://schemas.microsoft.com/office/drawing/2014/main" id="{1911AB86-843E-E6DB-5DF3-EC8403089522}"/>
              </a:ext>
            </a:extLst>
          </p:cNvPr>
          <p:cNvPicPr>
            <a:picLocks noChangeAspect="1"/>
          </p:cNvPicPr>
          <p:nvPr/>
        </p:nvPicPr>
        <p:blipFill>
          <a:blip r:embed="rId2">
            <a:lum bright="12000" contrast="-24000"/>
          </a:blip>
          <a:srcRect l="9566" r="37016"/>
          <a:stretch>
            <a:fillRect/>
          </a:stretch>
        </p:blipFill>
        <p:spPr>
          <a:xfrm>
            <a:off x="7743992" y="0"/>
            <a:ext cx="4448009" cy="6858000"/>
          </a:xfrm>
          <a:custGeom>
            <a:avLst/>
            <a:gdLst>
              <a:gd name="connsiteX0" fmla="*/ 2981226 w 4448009"/>
              <a:gd name="connsiteY0" fmla="*/ 0 h 6858000"/>
              <a:gd name="connsiteX1" fmla="*/ 4448009 w 4448009"/>
              <a:gd name="connsiteY1" fmla="*/ 0 h 6858000"/>
              <a:gd name="connsiteX2" fmla="*/ 4448009 w 4448009"/>
              <a:gd name="connsiteY2" fmla="*/ 6858000 h 6858000"/>
              <a:gd name="connsiteX3" fmla="*/ 2981226 w 4448009"/>
              <a:gd name="connsiteY3" fmla="*/ 6858000 h 6858000"/>
              <a:gd name="connsiteX4" fmla="*/ 316623 w 4448009"/>
              <a:gd name="connsiteY4" fmla="*/ 4193397 h 6858000"/>
              <a:gd name="connsiteX5" fmla="*/ 316623 w 4448009"/>
              <a:gd name="connsiteY5" fmla="*/ 26646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8009" h="6858000">
                <a:moveTo>
                  <a:pt x="2981226" y="0"/>
                </a:moveTo>
                <a:lnTo>
                  <a:pt x="4448009" y="0"/>
                </a:lnTo>
                <a:lnTo>
                  <a:pt x="4448009" y="6858000"/>
                </a:lnTo>
                <a:lnTo>
                  <a:pt x="2981226" y="6858000"/>
                </a:lnTo>
                <a:lnTo>
                  <a:pt x="316623" y="4193397"/>
                </a:lnTo>
                <a:cubicBezTo>
                  <a:pt x="-105541" y="3771232"/>
                  <a:pt x="-105541" y="3086768"/>
                  <a:pt x="316623" y="2664604"/>
                </a:cubicBezTo>
                <a:close/>
              </a:path>
            </a:pathLst>
          </a:custGeom>
          <a:noFill/>
          <a:ln w="9525">
            <a:noFill/>
          </a:ln>
        </p:spPr>
      </p:pic>
      <p:grpSp>
        <p:nvGrpSpPr>
          <p:cNvPr id="20" name="组合 19">
            <a:extLst>
              <a:ext uri="{FF2B5EF4-FFF2-40B4-BE49-F238E27FC236}">
                <a16:creationId xmlns:a16="http://schemas.microsoft.com/office/drawing/2014/main" id="{22130E34-296F-7C90-530F-C8FA04500B25}"/>
              </a:ext>
            </a:extLst>
          </p:cNvPr>
          <p:cNvGrpSpPr/>
          <p:nvPr/>
        </p:nvGrpSpPr>
        <p:grpSpPr>
          <a:xfrm>
            <a:off x="304173" y="262305"/>
            <a:ext cx="3648075" cy="956260"/>
            <a:chOff x="304173" y="262305"/>
            <a:chExt cx="3648075" cy="956260"/>
          </a:xfrm>
        </p:grpSpPr>
        <p:pic>
          <p:nvPicPr>
            <p:cNvPr id="21" name="图片 20">
              <a:extLst>
                <a:ext uri="{FF2B5EF4-FFF2-40B4-BE49-F238E27FC236}">
                  <a16:creationId xmlns:a16="http://schemas.microsoft.com/office/drawing/2014/main" id="{4E9B3E1C-E3F1-E084-C75F-5E4F0E083D66}"/>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1209048" y="313690"/>
              <a:ext cx="274320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4">
              <a:extLst>
                <a:ext uri="{FF2B5EF4-FFF2-40B4-BE49-F238E27FC236}">
                  <a16:creationId xmlns:a16="http://schemas.microsoft.com/office/drawing/2014/main" id="{6BD62D9F-CBF1-4C34-3325-9DF9A7F22F5A}"/>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304173" y="262305"/>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 name="文本框 25">
            <a:extLst>
              <a:ext uri="{FF2B5EF4-FFF2-40B4-BE49-F238E27FC236}">
                <a16:creationId xmlns:a16="http://schemas.microsoft.com/office/drawing/2014/main" id="{55B8D6C1-6431-B109-E0AD-70E4B2DB0C88}"/>
              </a:ext>
            </a:extLst>
          </p:cNvPr>
          <p:cNvSpPr txBox="1"/>
          <p:nvPr/>
        </p:nvSpPr>
        <p:spPr>
          <a:xfrm>
            <a:off x="570397" y="1660218"/>
            <a:ext cx="7173595" cy="2439670"/>
          </a:xfrm>
          <a:prstGeom prst="rect">
            <a:avLst/>
          </a:prstGeom>
          <a:noFill/>
        </p:spPr>
        <p:txBody>
          <a:bodyPr wrap="square" rtlCol="0">
            <a:noAutofit/>
          </a:bodyPr>
          <a:lstStyle/>
          <a:p>
            <a:pPr>
              <a:lnSpc>
                <a:spcPct val="150000"/>
              </a:lnSpc>
            </a:pPr>
            <a:r>
              <a:rPr lang="zh-CN" altLang="en-US" sz="3600" b="1" dirty="0">
                <a:solidFill>
                  <a:srgbClr val="93B0C1"/>
                </a:solidFill>
                <a:cs typeface="+mn-ea"/>
                <a:sym typeface="+mn-lt"/>
              </a:rPr>
              <a:t>远程人机交互物流车</a:t>
            </a:r>
            <a:r>
              <a:rPr lang="en-US" altLang="zh-CN" sz="4400" b="1" dirty="0">
                <a:solidFill>
                  <a:srgbClr val="93B0C1"/>
                </a:solidFill>
                <a:cs typeface="+mn-ea"/>
                <a:sym typeface="+mn-lt"/>
              </a:rPr>
              <a:t>     </a:t>
            </a:r>
          </a:p>
          <a:p>
            <a:pPr>
              <a:lnSpc>
                <a:spcPct val="150000"/>
              </a:lnSpc>
            </a:pPr>
            <a:r>
              <a:rPr lang="en-US" altLang="zh-CN" sz="4400" b="1" dirty="0">
                <a:solidFill>
                  <a:srgbClr val="93B0C1"/>
                </a:solidFill>
                <a:cs typeface="+mn-ea"/>
                <a:sym typeface="+mn-lt"/>
              </a:rPr>
              <a:t>      </a:t>
            </a:r>
            <a:r>
              <a:rPr lang="en-US" altLang="zh-CN" sz="3200" b="1" dirty="0">
                <a:solidFill>
                  <a:srgbClr val="93B0C1"/>
                </a:solidFill>
                <a:cs typeface="+mn-ea"/>
                <a:sym typeface="+mn-lt"/>
              </a:rPr>
              <a:t> ———</a:t>
            </a:r>
            <a:r>
              <a:rPr lang="en-US" altLang="zh-CN" sz="2400" b="1" dirty="0">
                <a:solidFill>
                  <a:srgbClr val="93B0C1"/>
                </a:solidFill>
                <a:cs typeface="+mn-ea"/>
                <a:sym typeface="+mn-lt"/>
              </a:rPr>
              <a:t>“</a:t>
            </a:r>
            <a:r>
              <a:rPr lang="zh-CN" altLang="en-US" sz="2400" b="1" dirty="0">
                <a:solidFill>
                  <a:srgbClr val="93B0C1"/>
                </a:solidFill>
                <a:cs typeface="+mn-ea"/>
                <a:sym typeface="+mn-lt"/>
              </a:rPr>
              <a:t>嵌入式应用赛道</a:t>
            </a:r>
            <a:r>
              <a:rPr lang="en-US" altLang="zh-CN" sz="2400" b="1" dirty="0">
                <a:solidFill>
                  <a:srgbClr val="93B0C1"/>
                </a:solidFill>
                <a:cs typeface="+mn-ea"/>
                <a:sym typeface="+mn-lt"/>
              </a:rPr>
              <a:t> </a:t>
            </a:r>
            <a:r>
              <a:rPr lang="zh-CN" altLang="en-US" sz="2400" b="1" dirty="0">
                <a:solidFill>
                  <a:srgbClr val="93B0C1"/>
                </a:solidFill>
                <a:cs typeface="+mn-ea"/>
                <a:sym typeface="+mn-lt"/>
              </a:rPr>
              <a:t>工业</a:t>
            </a:r>
            <a:r>
              <a:rPr lang="en-US" altLang="zh-CN" sz="2400" b="1" dirty="0">
                <a:solidFill>
                  <a:srgbClr val="93B0C1"/>
                </a:solidFill>
                <a:cs typeface="+mn-ea"/>
                <a:sym typeface="+mn-lt"/>
              </a:rPr>
              <a:t>4.0”</a:t>
            </a:r>
            <a:endParaRPr lang="en-US" altLang="zh-CN" sz="4400" b="1" dirty="0">
              <a:solidFill>
                <a:srgbClr val="93B0C1"/>
              </a:solidFill>
              <a:cs typeface="+mn-ea"/>
              <a:sym typeface="+mn-lt"/>
            </a:endParaRPr>
          </a:p>
          <a:p>
            <a:pPr algn="r">
              <a:lnSpc>
                <a:spcPct val="150000"/>
              </a:lnSpc>
            </a:pPr>
            <a:r>
              <a:rPr lang="en-US" altLang="zh-CN" sz="4400" b="1" dirty="0">
                <a:solidFill>
                  <a:srgbClr val="93B0C1"/>
                </a:solidFill>
                <a:cs typeface="+mn-ea"/>
                <a:sym typeface="+mn-lt"/>
              </a:rPr>
              <a:t>  </a:t>
            </a:r>
          </a:p>
        </p:txBody>
      </p:sp>
      <p:grpSp>
        <p:nvGrpSpPr>
          <p:cNvPr id="27" name="组合 26">
            <a:extLst>
              <a:ext uri="{FF2B5EF4-FFF2-40B4-BE49-F238E27FC236}">
                <a16:creationId xmlns:a16="http://schemas.microsoft.com/office/drawing/2014/main" id="{CCC8C46F-6BEB-394C-F91B-865B91A89C67}"/>
              </a:ext>
            </a:extLst>
          </p:cNvPr>
          <p:cNvGrpSpPr/>
          <p:nvPr/>
        </p:nvGrpSpPr>
        <p:grpSpPr>
          <a:xfrm>
            <a:off x="1441551" y="4541541"/>
            <a:ext cx="5431288" cy="745378"/>
            <a:chOff x="6197921" y="4210219"/>
            <a:chExt cx="5431288" cy="745378"/>
          </a:xfrm>
        </p:grpSpPr>
        <p:sp>
          <p:nvSpPr>
            <p:cNvPr id="28" name="文本框 138">
              <a:extLst>
                <a:ext uri="{FF2B5EF4-FFF2-40B4-BE49-F238E27FC236}">
                  <a16:creationId xmlns:a16="http://schemas.microsoft.com/office/drawing/2014/main" id="{CB7EE3F6-E782-2981-BC6E-E0C894AD368F}"/>
                </a:ext>
              </a:extLst>
            </p:cNvPr>
            <p:cNvSpPr txBox="1"/>
            <p:nvPr/>
          </p:nvSpPr>
          <p:spPr>
            <a:xfrm>
              <a:off x="6710651" y="4310437"/>
              <a:ext cx="2308225" cy="645160"/>
            </a:xfrm>
            <a:prstGeom prst="rect">
              <a:avLst/>
            </a:prstGeom>
            <a:noFill/>
          </p:spPr>
          <p:txBody>
            <a:bodyPr wrap="none" rtlCol="0">
              <a:spAutoFit/>
            </a:bodyPr>
            <a:lstStyle/>
            <a:p>
              <a:r>
                <a:rPr lang="zh-CN" altLang="en-US" dirty="0">
                  <a:solidFill>
                    <a:prstClr val="black">
                      <a:lumMod val="75000"/>
                      <a:lumOff val="25000"/>
                    </a:prstClr>
                  </a:solidFill>
                  <a:cs typeface="+mn-ea"/>
                  <a:sym typeface="+mn-lt"/>
                </a:rPr>
                <a:t>团队成员：焦琛</a:t>
              </a:r>
              <a:r>
                <a:rPr lang="en-US" altLang="zh-CN" dirty="0">
                  <a:solidFill>
                    <a:prstClr val="black">
                      <a:lumMod val="75000"/>
                      <a:lumOff val="25000"/>
                    </a:prstClr>
                  </a:solidFill>
                  <a:cs typeface="+mn-ea"/>
                  <a:sym typeface="+mn-lt"/>
                </a:rPr>
                <a:t> </a:t>
              </a:r>
              <a:r>
                <a:rPr lang="zh-CN" altLang="en-US" dirty="0">
                  <a:solidFill>
                    <a:prstClr val="black">
                      <a:lumMod val="75000"/>
                      <a:lumOff val="25000"/>
                    </a:prstClr>
                  </a:solidFill>
                  <a:cs typeface="+mn-ea"/>
                  <a:sym typeface="+mn-lt"/>
                </a:rPr>
                <a:t>李鸿</a:t>
              </a:r>
              <a:br>
                <a:rPr lang="zh-CN" altLang="en-US" dirty="0">
                  <a:solidFill>
                    <a:prstClr val="black">
                      <a:lumMod val="75000"/>
                      <a:lumOff val="25000"/>
                    </a:prstClr>
                  </a:solidFill>
                  <a:cs typeface="+mn-ea"/>
                  <a:sym typeface="+mn-lt"/>
                </a:rPr>
              </a:br>
              <a:r>
                <a:rPr lang="en-US" altLang="zh-CN" dirty="0">
                  <a:solidFill>
                    <a:prstClr val="black">
                      <a:lumMod val="75000"/>
                      <a:lumOff val="25000"/>
                    </a:prstClr>
                  </a:solidFill>
                  <a:cs typeface="+mn-ea"/>
                  <a:sym typeface="+mn-lt"/>
                </a:rPr>
                <a:t>                 </a:t>
              </a:r>
              <a:r>
                <a:rPr lang="zh-CN" altLang="en-US" sz="1800" b="0" i="0" u="none" strike="noStrike" dirty="0">
                  <a:solidFill>
                    <a:srgbClr val="000000"/>
                  </a:solidFill>
                  <a:effectLst/>
                  <a:latin typeface="等线" panose="02010600030101010101" pitchFamily="2" charset="-122"/>
                  <a:ea typeface="等线" panose="02010600030101010101" pitchFamily="2" charset="-122"/>
                </a:rPr>
                <a:t>崔喆箫 </a:t>
              </a:r>
              <a:r>
                <a:rPr lang="zh-CN" altLang="en-US" dirty="0"/>
                <a:t>  </a:t>
              </a:r>
              <a:endParaRPr lang="zh-CN" altLang="en-US" dirty="0">
                <a:solidFill>
                  <a:prstClr val="black">
                    <a:lumMod val="75000"/>
                    <a:lumOff val="25000"/>
                  </a:prstClr>
                </a:solidFill>
                <a:cs typeface="+mn-ea"/>
                <a:sym typeface="+mn-lt"/>
              </a:endParaRPr>
            </a:p>
          </p:txBody>
        </p:sp>
        <p:grpSp>
          <p:nvGrpSpPr>
            <p:cNvPr id="29" name="组合 28">
              <a:extLst>
                <a:ext uri="{FF2B5EF4-FFF2-40B4-BE49-F238E27FC236}">
                  <a16:creationId xmlns:a16="http://schemas.microsoft.com/office/drawing/2014/main" id="{82108482-03D6-8B23-3C8B-0A8A1D6EDE4C}"/>
                </a:ext>
              </a:extLst>
            </p:cNvPr>
            <p:cNvGrpSpPr/>
            <p:nvPr/>
          </p:nvGrpSpPr>
          <p:grpSpPr>
            <a:xfrm>
              <a:off x="9474166" y="4210219"/>
              <a:ext cx="365349" cy="570236"/>
              <a:chOff x="4763" y="15501938"/>
              <a:chExt cx="3094038" cy="4829175"/>
            </a:xfrm>
            <a:solidFill>
              <a:srgbClr val="93B0C1"/>
            </a:solidFill>
          </p:grpSpPr>
          <p:sp>
            <p:nvSpPr>
              <p:cNvPr id="44" name="Freeform 13">
                <a:extLst>
                  <a:ext uri="{FF2B5EF4-FFF2-40B4-BE49-F238E27FC236}">
                    <a16:creationId xmlns:a16="http://schemas.microsoft.com/office/drawing/2014/main" id="{638B220E-0B72-78C9-2AEE-05F587A8FA28}"/>
                  </a:ext>
                </a:extLst>
              </p:cNvPr>
              <p:cNvSpPr/>
              <p:nvPr/>
            </p:nvSpPr>
            <p:spPr bwMode="auto">
              <a:xfrm>
                <a:off x="4763" y="15501938"/>
                <a:ext cx="3094038" cy="3508375"/>
              </a:xfrm>
              <a:custGeom>
                <a:avLst/>
                <a:gdLst>
                  <a:gd name="T0" fmla="*/ 482 w 731"/>
                  <a:gd name="T1" fmla="*/ 828 h 828"/>
                  <a:gd name="T2" fmla="*/ 443 w 731"/>
                  <a:gd name="T3" fmla="*/ 788 h 828"/>
                  <a:gd name="T4" fmla="*/ 443 w 731"/>
                  <a:gd name="T5" fmla="*/ 732 h 828"/>
                  <a:gd name="T6" fmla="*/ 492 w 731"/>
                  <a:gd name="T7" fmla="*/ 635 h 828"/>
                  <a:gd name="T8" fmla="*/ 652 w 731"/>
                  <a:gd name="T9" fmla="*/ 366 h 828"/>
                  <a:gd name="T10" fmla="*/ 365 w 731"/>
                  <a:gd name="T11" fmla="*/ 79 h 828"/>
                  <a:gd name="T12" fmla="*/ 79 w 731"/>
                  <a:gd name="T13" fmla="*/ 366 h 828"/>
                  <a:gd name="T14" fmla="*/ 239 w 731"/>
                  <a:gd name="T15" fmla="*/ 635 h 828"/>
                  <a:gd name="T16" fmla="*/ 288 w 731"/>
                  <a:gd name="T17" fmla="*/ 732 h 828"/>
                  <a:gd name="T18" fmla="*/ 288 w 731"/>
                  <a:gd name="T19" fmla="*/ 788 h 828"/>
                  <a:gd name="T20" fmla="*/ 248 w 731"/>
                  <a:gd name="T21" fmla="*/ 828 h 828"/>
                  <a:gd name="T22" fmla="*/ 209 w 731"/>
                  <a:gd name="T23" fmla="*/ 788 h 828"/>
                  <a:gd name="T24" fmla="*/ 209 w 731"/>
                  <a:gd name="T25" fmla="*/ 732 h 828"/>
                  <a:gd name="T26" fmla="*/ 192 w 731"/>
                  <a:gd name="T27" fmla="*/ 699 h 828"/>
                  <a:gd name="T28" fmla="*/ 0 w 731"/>
                  <a:gd name="T29" fmla="*/ 366 h 828"/>
                  <a:gd name="T30" fmla="*/ 365 w 731"/>
                  <a:gd name="T31" fmla="*/ 0 h 828"/>
                  <a:gd name="T32" fmla="*/ 731 w 731"/>
                  <a:gd name="T33" fmla="*/ 366 h 828"/>
                  <a:gd name="T34" fmla="*/ 539 w 731"/>
                  <a:gd name="T35" fmla="*/ 699 h 828"/>
                  <a:gd name="T36" fmla="*/ 522 w 731"/>
                  <a:gd name="T37" fmla="*/ 732 h 828"/>
                  <a:gd name="T38" fmla="*/ 522 w 731"/>
                  <a:gd name="T39" fmla="*/ 788 h 828"/>
                  <a:gd name="T40" fmla="*/ 482 w 731"/>
                  <a:gd name="T41" fmla="*/ 828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1" h="828">
                    <a:moveTo>
                      <a:pt x="482" y="828"/>
                    </a:moveTo>
                    <a:cubicBezTo>
                      <a:pt x="460" y="828"/>
                      <a:pt x="443" y="810"/>
                      <a:pt x="443" y="788"/>
                    </a:cubicBezTo>
                    <a:cubicBezTo>
                      <a:pt x="443" y="732"/>
                      <a:pt x="443" y="732"/>
                      <a:pt x="443" y="732"/>
                    </a:cubicBezTo>
                    <a:cubicBezTo>
                      <a:pt x="443" y="697"/>
                      <a:pt x="463" y="656"/>
                      <a:pt x="492" y="635"/>
                    </a:cubicBezTo>
                    <a:cubicBezTo>
                      <a:pt x="493" y="634"/>
                      <a:pt x="652" y="516"/>
                      <a:pt x="652" y="366"/>
                    </a:cubicBezTo>
                    <a:cubicBezTo>
                      <a:pt x="652" y="208"/>
                      <a:pt x="523" y="79"/>
                      <a:pt x="365" y="79"/>
                    </a:cubicBezTo>
                    <a:cubicBezTo>
                      <a:pt x="207" y="79"/>
                      <a:pt x="79" y="208"/>
                      <a:pt x="79" y="366"/>
                    </a:cubicBezTo>
                    <a:cubicBezTo>
                      <a:pt x="79" y="517"/>
                      <a:pt x="237" y="634"/>
                      <a:pt x="239" y="635"/>
                    </a:cubicBezTo>
                    <a:cubicBezTo>
                      <a:pt x="267" y="656"/>
                      <a:pt x="288" y="697"/>
                      <a:pt x="288" y="732"/>
                    </a:cubicBezTo>
                    <a:cubicBezTo>
                      <a:pt x="288" y="788"/>
                      <a:pt x="288" y="788"/>
                      <a:pt x="288" y="788"/>
                    </a:cubicBezTo>
                    <a:cubicBezTo>
                      <a:pt x="288" y="810"/>
                      <a:pt x="270" y="828"/>
                      <a:pt x="248" y="828"/>
                    </a:cubicBezTo>
                    <a:cubicBezTo>
                      <a:pt x="226" y="828"/>
                      <a:pt x="209" y="810"/>
                      <a:pt x="209" y="788"/>
                    </a:cubicBezTo>
                    <a:cubicBezTo>
                      <a:pt x="209" y="732"/>
                      <a:pt x="209" y="732"/>
                      <a:pt x="209" y="732"/>
                    </a:cubicBezTo>
                    <a:cubicBezTo>
                      <a:pt x="209" y="722"/>
                      <a:pt x="200" y="705"/>
                      <a:pt x="192" y="699"/>
                    </a:cubicBezTo>
                    <a:cubicBezTo>
                      <a:pt x="184" y="693"/>
                      <a:pt x="0" y="556"/>
                      <a:pt x="0" y="366"/>
                    </a:cubicBezTo>
                    <a:cubicBezTo>
                      <a:pt x="0" y="164"/>
                      <a:pt x="164" y="0"/>
                      <a:pt x="365" y="0"/>
                    </a:cubicBezTo>
                    <a:cubicBezTo>
                      <a:pt x="567" y="0"/>
                      <a:pt x="731" y="164"/>
                      <a:pt x="731" y="366"/>
                    </a:cubicBezTo>
                    <a:cubicBezTo>
                      <a:pt x="731" y="556"/>
                      <a:pt x="546" y="693"/>
                      <a:pt x="539" y="699"/>
                    </a:cubicBezTo>
                    <a:cubicBezTo>
                      <a:pt x="531" y="705"/>
                      <a:pt x="522" y="722"/>
                      <a:pt x="522" y="732"/>
                    </a:cubicBezTo>
                    <a:cubicBezTo>
                      <a:pt x="522" y="788"/>
                      <a:pt x="522" y="788"/>
                      <a:pt x="522" y="788"/>
                    </a:cubicBezTo>
                    <a:cubicBezTo>
                      <a:pt x="522" y="810"/>
                      <a:pt x="504" y="828"/>
                      <a:pt x="482" y="8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45" name="Freeform 14">
                <a:extLst>
                  <a:ext uri="{FF2B5EF4-FFF2-40B4-BE49-F238E27FC236}">
                    <a16:creationId xmlns:a16="http://schemas.microsoft.com/office/drawing/2014/main" id="{A24B90B8-3135-E6CF-D33E-ECAADD519A18}"/>
                  </a:ext>
                </a:extLst>
              </p:cNvPr>
              <p:cNvSpPr/>
              <p:nvPr/>
            </p:nvSpPr>
            <p:spPr bwMode="auto">
              <a:xfrm>
                <a:off x="914400" y="19137313"/>
                <a:ext cx="1274763" cy="1193800"/>
              </a:xfrm>
              <a:custGeom>
                <a:avLst/>
                <a:gdLst>
                  <a:gd name="T0" fmla="*/ 301 w 301"/>
                  <a:gd name="T1" fmla="*/ 0 h 282"/>
                  <a:gd name="T2" fmla="*/ 301 w 301"/>
                  <a:gd name="T3" fmla="*/ 107 h 282"/>
                  <a:gd name="T4" fmla="*/ 249 w 301"/>
                  <a:gd name="T5" fmla="*/ 195 h 282"/>
                  <a:gd name="T6" fmla="*/ 190 w 301"/>
                  <a:gd name="T7" fmla="*/ 252 h 282"/>
                  <a:gd name="T8" fmla="*/ 150 w 301"/>
                  <a:gd name="T9" fmla="*/ 282 h 282"/>
                  <a:gd name="T10" fmla="*/ 111 w 301"/>
                  <a:gd name="T11" fmla="*/ 252 h 282"/>
                  <a:gd name="T12" fmla="*/ 52 w 301"/>
                  <a:gd name="T13" fmla="*/ 195 h 282"/>
                  <a:gd name="T14" fmla="*/ 0 w 301"/>
                  <a:gd name="T15" fmla="*/ 107 h 282"/>
                  <a:gd name="T16" fmla="*/ 0 w 301"/>
                  <a:gd name="T17" fmla="*/ 0 h 282"/>
                  <a:gd name="T18" fmla="*/ 301 w 301"/>
                  <a:gd name="T1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1" h="282">
                    <a:moveTo>
                      <a:pt x="301" y="0"/>
                    </a:moveTo>
                    <a:cubicBezTo>
                      <a:pt x="301" y="0"/>
                      <a:pt x="301" y="85"/>
                      <a:pt x="301" y="107"/>
                    </a:cubicBezTo>
                    <a:cubicBezTo>
                      <a:pt x="301" y="152"/>
                      <a:pt x="277" y="176"/>
                      <a:pt x="249" y="195"/>
                    </a:cubicBezTo>
                    <a:cubicBezTo>
                      <a:pt x="221" y="213"/>
                      <a:pt x="199" y="230"/>
                      <a:pt x="190" y="252"/>
                    </a:cubicBezTo>
                    <a:cubicBezTo>
                      <a:pt x="190" y="252"/>
                      <a:pt x="185" y="282"/>
                      <a:pt x="150" y="282"/>
                    </a:cubicBezTo>
                    <a:cubicBezTo>
                      <a:pt x="116" y="282"/>
                      <a:pt x="111" y="252"/>
                      <a:pt x="111" y="252"/>
                    </a:cubicBezTo>
                    <a:cubicBezTo>
                      <a:pt x="102" y="230"/>
                      <a:pt x="79" y="213"/>
                      <a:pt x="52" y="195"/>
                    </a:cubicBezTo>
                    <a:cubicBezTo>
                      <a:pt x="24" y="176"/>
                      <a:pt x="0" y="152"/>
                      <a:pt x="0" y="107"/>
                    </a:cubicBezTo>
                    <a:cubicBezTo>
                      <a:pt x="0" y="85"/>
                      <a:pt x="0" y="0"/>
                      <a:pt x="0" y="0"/>
                    </a:cubicBezTo>
                    <a:lnTo>
                      <a:pt x="3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46" name="Freeform 15">
                <a:extLst>
                  <a:ext uri="{FF2B5EF4-FFF2-40B4-BE49-F238E27FC236}">
                    <a16:creationId xmlns:a16="http://schemas.microsoft.com/office/drawing/2014/main" id="{32892B37-FD96-14EF-E8A9-F80AF5A594DE}"/>
                  </a:ext>
                </a:extLst>
              </p:cNvPr>
              <p:cNvSpPr/>
              <p:nvPr/>
            </p:nvSpPr>
            <p:spPr bwMode="auto">
              <a:xfrm>
                <a:off x="744538" y="19229388"/>
                <a:ext cx="1614488" cy="225425"/>
              </a:xfrm>
              <a:custGeom>
                <a:avLst/>
                <a:gdLst>
                  <a:gd name="T0" fmla="*/ 354 w 381"/>
                  <a:gd name="T1" fmla="*/ 53 h 53"/>
                  <a:gd name="T2" fmla="*/ 26 w 381"/>
                  <a:gd name="T3" fmla="*/ 53 h 53"/>
                  <a:gd name="T4" fmla="*/ 0 w 381"/>
                  <a:gd name="T5" fmla="*/ 27 h 53"/>
                  <a:gd name="T6" fmla="*/ 26 w 381"/>
                  <a:gd name="T7" fmla="*/ 0 h 53"/>
                  <a:gd name="T8" fmla="*/ 354 w 381"/>
                  <a:gd name="T9" fmla="*/ 0 h 53"/>
                  <a:gd name="T10" fmla="*/ 381 w 381"/>
                  <a:gd name="T11" fmla="*/ 27 h 53"/>
                  <a:gd name="T12" fmla="*/ 354 w 38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381" h="53">
                    <a:moveTo>
                      <a:pt x="354" y="53"/>
                    </a:moveTo>
                    <a:cubicBezTo>
                      <a:pt x="26" y="53"/>
                      <a:pt x="26" y="53"/>
                      <a:pt x="26" y="53"/>
                    </a:cubicBezTo>
                    <a:cubicBezTo>
                      <a:pt x="12" y="53"/>
                      <a:pt x="0" y="41"/>
                      <a:pt x="0" y="27"/>
                    </a:cubicBezTo>
                    <a:cubicBezTo>
                      <a:pt x="0" y="12"/>
                      <a:pt x="12" y="0"/>
                      <a:pt x="26" y="0"/>
                    </a:cubicBezTo>
                    <a:cubicBezTo>
                      <a:pt x="354" y="0"/>
                      <a:pt x="354" y="0"/>
                      <a:pt x="354" y="0"/>
                    </a:cubicBezTo>
                    <a:cubicBezTo>
                      <a:pt x="369" y="0"/>
                      <a:pt x="381" y="12"/>
                      <a:pt x="381" y="27"/>
                    </a:cubicBezTo>
                    <a:cubicBezTo>
                      <a:pt x="381" y="41"/>
                      <a:pt x="369" y="53"/>
                      <a:pt x="354"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47" name="Freeform 16">
                <a:extLst>
                  <a:ext uri="{FF2B5EF4-FFF2-40B4-BE49-F238E27FC236}">
                    <a16:creationId xmlns:a16="http://schemas.microsoft.com/office/drawing/2014/main" id="{B1B0FCDD-BB93-6FB1-E4F9-A176FD7A9F30}"/>
                  </a:ext>
                </a:extLst>
              </p:cNvPr>
              <p:cNvSpPr/>
              <p:nvPr/>
            </p:nvSpPr>
            <p:spPr bwMode="auto">
              <a:xfrm>
                <a:off x="744538" y="19513550"/>
                <a:ext cx="1614488" cy="220663"/>
              </a:xfrm>
              <a:custGeom>
                <a:avLst/>
                <a:gdLst>
                  <a:gd name="T0" fmla="*/ 354 w 381"/>
                  <a:gd name="T1" fmla="*/ 52 h 52"/>
                  <a:gd name="T2" fmla="*/ 26 w 381"/>
                  <a:gd name="T3" fmla="*/ 52 h 52"/>
                  <a:gd name="T4" fmla="*/ 0 w 381"/>
                  <a:gd name="T5" fmla="*/ 26 h 52"/>
                  <a:gd name="T6" fmla="*/ 26 w 381"/>
                  <a:gd name="T7" fmla="*/ 0 h 52"/>
                  <a:gd name="T8" fmla="*/ 354 w 381"/>
                  <a:gd name="T9" fmla="*/ 0 h 52"/>
                  <a:gd name="T10" fmla="*/ 381 w 381"/>
                  <a:gd name="T11" fmla="*/ 26 h 52"/>
                  <a:gd name="T12" fmla="*/ 354 w 38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1" h="52">
                    <a:moveTo>
                      <a:pt x="354" y="52"/>
                    </a:moveTo>
                    <a:cubicBezTo>
                      <a:pt x="26" y="52"/>
                      <a:pt x="26" y="52"/>
                      <a:pt x="26" y="52"/>
                    </a:cubicBezTo>
                    <a:cubicBezTo>
                      <a:pt x="12" y="52"/>
                      <a:pt x="0" y="41"/>
                      <a:pt x="0" y="26"/>
                    </a:cubicBezTo>
                    <a:cubicBezTo>
                      <a:pt x="0" y="12"/>
                      <a:pt x="12" y="0"/>
                      <a:pt x="26" y="0"/>
                    </a:cubicBezTo>
                    <a:cubicBezTo>
                      <a:pt x="354" y="0"/>
                      <a:pt x="354" y="0"/>
                      <a:pt x="354" y="0"/>
                    </a:cubicBezTo>
                    <a:cubicBezTo>
                      <a:pt x="369" y="0"/>
                      <a:pt x="381" y="12"/>
                      <a:pt x="381" y="26"/>
                    </a:cubicBezTo>
                    <a:cubicBezTo>
                      <a:pt x="381" y="41"/>
                      <a:pt x="369" y="52"/>
                      <a:pt x="35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48" name="Freeform 17">
                <a:extLst>
                  <a:ext uri="{FF2B5EF4-FFF2-40B4-BE49-F238E27FC236}">
                    <a16:creationId xmlns:a16="http://schemas.microsoft.com/office/drawing/2014/main" id="{9B08D537-F286-4224-62A6-640F62D13971}"/>
                  </a:ext>
                </a:extLst>
              </p:cNvPr>
              <p:cNvSpPr/>
              <p:nvPr/>
            </p:nvSpPr>
            <p:spPr bwMode="auto">
              <a:xfrm>
                <a:off x="1254125" y="18060988"/>
                <a:ext cx="592138" cy="147638"/>
              </a:xfrm>
              <a:custGeom>
                <a:avLst/>
                <a:gdLst>
                  <a:gd name="T0" fmla="*/ 123 w 140"/>
                  <a:gd name="T1" fmla="*/ 35 h 35"/>
                  <a:gd name="T2" fmla="*/ 18 w 140"/>
                  <a:gd name="T3" fmla="*/ 35 h 35"/>
                  <a:gd name="T4" fmla="*/ 0 w 140"/>
                  <a:gd name="T5" fmla="*/ 17 h 35"/>
                  <a:gd name="T6" fmla="*/ 18 w 140"/>
                  <a:gd name="T7" fmla="*/ 0 h 35"/>
                  <a:gd name="T8" fmla="*/ 123 w 140"/>
                  <a:gd name="T9" fmla="*/ 0 h 35"/>
                  <a:gd name="T10" fmla="*/ 140 w 140"/>
                  <a:gd name="T11" fmla="*/ 17 h 35"/>
                  <a:gd name="T12" fmla="*/ 123 w 14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40" h="35">
                    <a:moveTo>
                      <a:pt x="123" y="35"/>
                    </a:moveTo>
                    <a:cubicBezTo>
                      <a:pt x="18" y="35"/>
                      <a:pt x="18" y="35"/>
                      <a:pt x="18" y="35"/>
                    </a:cubicBezTo>
                    <a:cubicBezTo>
                      <a:pt x="8" y="35"/>
                      <a:pt x="0" y="27"/>
                      <a:pt x="0" y="17"/>
                    </a:cubicBezTo>
                    <a:cubicBezTo>
                      <a:pt x="0" y="8"/>
                      <a:pt x="8" y="0"/>
                      <a:pt x="18" y="0"/>
                    </a:cubicBezTo>
                    <a:cubicBezTo>
                      <a:pt x="123" y="0"/>
                      <a:pt x="123" y="0"/>
                      <a:pt x="123" y="0"/>
                    </a:cubicBezTo>
                    <a:cubicBezTo>
                      <a:pt x="133" y="0"/>
                      <a:pt x="140" y="8"/>
                      <a:pt x="140" y="17"/>
                    </a:cubicBezTo>
                    <a:cubicBezTo>
                      <a:pt x="140" y="27"/>
                      <a:pt x="133" y="35"/>
                      <a:pt x="123"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49" name="Freeform 18">
                <a:extLst>
                  <a:ext uri="{FF2B5EF4-FFF2-40B4-BE49-F238E27FC236}">
                    <a16:creationId xmlns:a16="http://schemas.microsoft.com/office/drawing/2014/main" id="{19791480-3175-0BD4-F3CC-B19BB891613A}"/>
                  </a:ext>
                </a:extLst>
              </p:cNvPr>
              <p:cNvSpPr/>
              <p:nvPr/>
            </p:nvSpPr>
            <p:spPr bwMode="auto">
              <a:xfrm>
                <a:off x="1198563" y="17806988"/>
                <a:ext cx="706438" cy="147638"/>
              </a:xfrm>
              <a:custGeom>
                <a:avLst/>
                <a:gdLst>
                  <a:gd name="T0" fmla="*/ 149 w 167"/>
                  <a:gd name="T1" fmla="*/ 35 h 35"/>
                  <a:gd name="T2" fmla="*/ 18 w 167"/>
                  <a:gd name="T3" fmla="*/ 35 h 35"/>
                  <a:gd name="T4" fmla="*/ 0 w 167"/>
                  <a:gd name="T5" fmla="*/ 17 h 35"/>
                  <a:gd name="T6" fmla="*/ 18 w 167"/>
                  <a:gd name="T7" fmla="*/ 0 h 35"/>
                  <a:gd name="T8" fmla="*/ 149 w 167"/>
                  <a:gd name="T9" fmla="*/ 0 h 35"/>
                  <a:gd name="T10" fmla="*/ 167 w 167"/>
                  <a:gd name="T11" fmla="*/ 17 h 35"/>
                  <a:gd name="T12" fmla="*/ 149 w 167"/>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67" h="35">
                    <a:moveTo>
                      <a:pt x="149" y="35"/>
                    </a:moveTo>
                    <a:cubicBezTo>
                      <a:pt x="18" y="35"/>
                      <a:pt x="18" y="35"/>
                      <a:pt x="18" y="35"/>
                    </a:cubicBezTo>
                    <a:cubicBezTo>
                      <a:pt x="8" y="35"/>
                      <a:pt x="0" y="27"/>
                      <a:pt x="0" y="17"/>
                    </a:cubicBezTo>
                    <a:cubicBezTo>
                      <a:pt x="0" y="8"/>
                      <a:pt x="8" y="0"/>
                      <a:pt x="18" y="0"/>
                    </a:cubicBezTo>
                    <a:cubicBezTo>
                      <a:pt x="149" y="0"/>
                      <a:pt x="149" y="0"/>
                      <a:pt x="149" y="0"/>
                    </a:cubicBezTo>
                    <a:cubicBezTo>
                      <a:pt x="159" y="0"/>
                      <a:pt x="167" y="8"/>
                      <a:pt x="167" y="17"/>
                    </a:cubicBezTo>
                    <a:cubicBezTo>
                      <a:pt x="167" y="27"/>
                      <a:pt x="159" y="35"/>
                      <a:pt x="14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50" name="Freeform 19">
                <a:extLst>
                  <a:ext uri="{FF2B5EF4-FFF2-40B4-BE49-F238E27FC236}">
                    <a16:creationId xmlns:a16="http://schemas.microsoft.com/office/drawing/2014/main" id="{5BB22809-F37A-09C9-B5FF-3D1D743FA46C}"/>
                  </a:ext>
                </a:extLst>
              </p:cNvPr>
              <p:cNvSpPr/>
              <p:nvPr/>
            </p:nvSpPr>
            <p:spPr bwMode="auto">
              <a:xfrm>
                <a:off x="1104900" y="17548225"/>
                <a:ext cx="889000" cy="149225"/>
              </a:xfrm>
              <a:custGeom>
                <a:avLst/>
                <a:gdLst>
                  <a:gd name="T0" fmla="*/ 193 w 210"/>
                  <a:gd name="T1" fmla="*/ 35 h 35"/>
                  <a:gd name="T2" fmla="*/ 18 w 210"/>
                  <a:gd name="T3" fmla="*/ 35 h 35"/>
                  <a:gd name="T4" fmla="*/ 0 w 210"/>
                  <a:gd name="T5" fmla="*/ 18 h 35"/>
                  <a:gd name="T6" fmla="*/ 18 w 210"/>
                  <a:gd name="T7" fmla="*/ 0 h 35"/>
                  <a:gd name="T8" fmla="*/ 193 w 210"/>
                  <a:gd name="T9" fmla="*/ 0 h 35"/>
                  <a:gd name="T10" fmla="*/ 210 w 210"/>
                  <a:gd name="T11" fmla="*/ 18 h 35"/>
                  <a:gd name="T12" fmla="*/ 193 w 21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210" h="35">
                    <a:moveTo>
                      <a:pt x="193" y="35"/>
                    </a:moveTo>
                    <a:cubicBezTo>
                      <a:pt x="18" y="35"/>
                      <a:pt x="18" y="35"/>
                      <a:pt x="18" y="35"/>
                    </a:cubicBezTo>
                    <a:cubicBezTo>
                      <a:pt x="8" y="35"/>
                      <a:pt x="0" y="28"/>
                      <a:pt x="0" y="18"/>
                    </a:cubicBezTo>
                    <a:cubicBezTo>
                      <a:pt x="0" y="8"/>
                      <a:pt x="8" y="0"/>
                      <a:pt x="18" y="0"/>
                    </a:cubicBezTo>
                    <a:cubicBezTo>
                      <a:pt x="193" y="0"/>
                      <a:pt x="193" y="0"/>
                      <a:pt x="193" y="0"/>
                    </a:cubicBezTo>
                    <a:cubicBezTo>
                      <a:pt x="203" y="0"/>
                      <a:pt x="210" y="8"/>
                      <a:pt x="210" y="18"/>
                    </a:cubicBezTo>
                    <a:cubicBezTo>
                      <a:pt x="210" y="28"/>
                      <a:pt x="203" y="35"/>
                      <a:pt x="193"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51" name="Freeform 20">
                <a:extLst>
                  <a:ext uri="{FF2B5EF4-FFF2-40B4-BE49-F238E27FC236}">
                    <a16:creationId xmlns:a16="http://schemas.microsoft.com/office/drawing/2014/main" id="{A23AB581-D0DC-0445-1C43-AC54AE9DD4BD}"/>
                  </a:ext>
                </a:extLst>
              </p:cNvPr>
              <p:cNvSpPr/>
              <p:nvPr/>
            </p:nvSpPr>
            <p:spPr bwMode="auto">
              <a:xfrm>
                <a:off x="584200" y="17243425"/>
                <a:ext cx="525463" cy="147638"/>
              </a:xfrm>
              <a:custGeom>
                <a:avLst/>
                <a:gdLst>
                  <a:gd name="T0" fmla="*/ 106 w 124"/>
                  <a:gd name="T1" fmla="*/ 35 h 35"/>
                  <a:gd name="T2" fmla="*/ 17 w 124"/>
                  <a:gd name="T3" fmla="*/ 35 h 35"/>
                  <a:gd name="T4" fmla="*/ 0 w 124"/>
                  <a:gd name="T5" fmla="*/ 18 h 35"/>
                  <a:gd name="T6" fmla="*/ 17 w 124"/>
                  <a:gd name="T7" fmla="*/ 0 h 35"/>
                  <a:gd name="T8" fmla="*/ 106 w 124"/>
                  <a:gd name="T9" fmla="*/ 0 h 35"/>
                  <a:gd name="T10" fmla="*/ 124 w 124"/>
                  <a:gd name="T11" fmla="*/ 18 h 35"/>
                  <a:gd name="T12" fmla="*/ 106 w 12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4" h="35">
                    <a:moveTo>
                      <a:pt x="106" y="35"/>
                    </a:moveTo>
                    <a:cubicBezTo>
                      <a:pt x="17" y="35"/>
                      <a:pt x="17" y="35"/>
                      <a:pt x="17" y="35"/>
                    </a:cubicBezTo>
                    <a:cubicBezTo>
                      <a:pt x="7" y="35"/>
                      <a:pt x="0" y="27"/>
                      <a:pt x="0" y="18"/>
                    </a:cubicBezTo>
                    <a:cubicBezTo>
                      <a:pt x="0" y="8"/>
                      <a:pt x="7" y="0"/>
                      <a:pt x="17" y="0"/>
                    </a:cubicBezTo>
                    <a:cubicBezTo>
                      <a:pt x="106" y="0"/>
                      <a:pt x="106" y="0"/>
                      <a:pt x="106" y="0"/>
                    </a:cubicBezTo>
                    <a:cubicBezTo>
                      <a:pt x="116" y="0"/>
                      <a:pt x="124" y="8"/>
                      <a:pt x="124" y="18"/>
                    </a:cubicBezTo>
                    <a:cubicBezTo>
                      <a:pt x="124" y="27"/>
                      <a:pt x="116" y="35"/>
                      <a:pt x="10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52" name="Freeform 21">
                <a:extLst>
                  <a:ext uri="{FF2B5EF4-FFF2-40B4-BE49-F238E27FC236}">
                    <a16:creationId xmlns:a16="http://schemas.microsoft.com/office/drawing/2014/main" id="{64BD9691-A73E-863B-3AEE-6DF345A64EB5}"/>
                  </a:ext>
                </a:extLst>
              </p:cNvPr>
              <p:cNvSpPr/>
              <p:nvPr/>
            </p:nvSpPr>
            <p:spPr bwMode="auto">
              <a:xfrm>
                <a:off x="1993900" y="17243425"/>
                <a:ext cx="525463" cy="147638"/>
              </a:xfrm>
              <a:custGeom>
                <a:avLst/>
                <a:gdLst>
                  <a:gd name="T0" fmla="*/ 106 w 124"/>
                  <a:gd name="T1" fmla="*/ 35 h 35"/>
                  <a:gd name="T2" fmla="*/ 17 w 124"/>
                  <a:gd name="T3" fmla="*/ 35 h 35"/>
                  <a:gd name="T4" fmla="*/ 0 w 124"/>
                  <a:gd name="T5" fmla="*/ 18 h 35"/>
                  <a:gd name="T6" fmla="*/ 17 w 124"/>
                  <a:gd name="T7" fmla="*/ 0 h 35"/>
                  <a:gd name="T8" fmla="*/ 106 w 124"/>
                  <a:gd name="T9" fmla="*/ 0 h 35"/>
                  <a:gd name="T10" fmla="*/ 124 w 124"/>
                  <a:gd name="T11" fmla="*/ 18 h 35"/>
                  <a:gd name="T12" fmla="*/ 106 w 12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4" h="35">
                    <a:moveTo>
                      <a:pt x="106" y="35"/>
                    </a:moveTo>
                    <a:cubicBezTo>
                      <a:pt x="17" y="35"/>
                      <a:pt x="17" y="35"/>
                      <a:pt x="17" y="35"/>
                    </a:cubicBezTo>
                    <a:cubicBezTo>
                      <a:pt x="8" y="35"/>
                      <a:pt x="0" y="27"/>
                      <a:pt x="0" y="18"/>
                    </a:cubicBezTo>
                    <a:cubicBezTo>
                      <a:pt x="0" y="8"/>
                      <a:pt x="8" y="0"/>
                      <a:pt x="17" y="0"/>
                    </a:cubicBezTo>
                    <a:cubicBezTo>
                      <a:pt x="106" y="0"/>
                      <a:pt x="106" y="0"/>
                      <a:pt x="106" y="0"/>
                    </a:cubicBezTo>
                    <a:cubicBezTo>
                      <a:pt x="116" y="0"/>
                      <a:pt x="124" y="8"/>
                      <a:pt x="124" y="18"/>
                    </a:cubicBezTo>
                    <a:cubicBezTo>
                      <a:pt x="124" y="27"/>
                      <a:pt x="116" y="35"/>
                      <a:pt x="10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53" name="Freeform 22">
                <a:extLst>
                  <a:ext uri="{FF2B5EF4-FFF2-40B4-BE49-F238E27FC236}">
                    <a16:creationId xmlns:a16="http://schemas.microsoft.com/office/drawing/2014/main" id="{83AD7C8E-5662-D5FA-410F-54FEB8034CE3}"/>
                  </a:ext>
                </a:extLst>
              </p:cNvPr>
              <p:cNvSpPr/>
              <p:nvPr/>
            </p:nvSpPr>
            <p:spPr bwMode="auto">
              <a:xfrm>
                <a:off x="1833563" y="16603663"/>
                <a:ext cx="431800" cy="423863"/>
              </a:xfrm>
              <a:custGeom>
                <a:avLst/>
                <a:gdLst>
                  <a:gd name="T0" fmla="*/ 20 w 102"/>
                  <a:gd name="T1" fmla="*/ 100 h 100"/>
                  <a:gd name="T2" fmla="*/ 7 w 102"/>
                  <a:gd name="T3" fmla="*/ 95 h 100"/>
                  <a:gd name="T4" fmla="*/ 7 w 102"/>
                  <a:gd name="T5" fmla="*/ 70 h 100"/>
                  <a:gd name="T6" fmla="*/ 70 w 102"/>
                  <a:gd name="T7" fmla="*/ 7 h 100"/>
                  <a:gd name="T8" fmla="*/ 95 w 102"/>
                  <a:gd name="T9" fmla="*/ 7 h 100"/>
                  <a:gd name="T10" fmla="*/ 95 w 102"/>
                  <a:gd name="T11" fmla="*/ 32 h 100"/>
                  <a:gd name="T12" fmla="*/ 32 w 102"/>
                  <a:gd name="T13" fmla="*/ 95 h 100"/>
                  <a:gd name="T14" fmla="*/ 20 w 102"/>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0">
                    <a:moveTo>
                      <a:pt x="20" y="100"/>
                    </a:moveTo>
                    <a:cubicBezTo>
                      <a:pt x="15" y="100"/>
                      <a:pt x="11" y="98"/>
                      <a:pt x="7" y="95"/>
                    </a:cubicBezTo>
                    <a:cubicBezTo>
                      <a:pt x="0" y="88"/>
                      <a:pt x="0" y="77"/>
                      <a:pt x="7" y="70"/>
                    </a:cubicBezTo>
                    <a:cubicBezTo>
                      <a:pt x="70" y="7"/>
                      <a:pt x="70" y="7"/>
                      <a:pt x="70" y="7"/>
                    </a:cubicBezTo>
                    <a:cubicBezTo>
                      <a:pt x="77" y="0"/>
                      <a:pt x="88" y="0"/>
                      <a:pt x="95" y="7"/>
                    </a:cubicBezTo>
                    <a:cubicBezTo>
                      <a:pt x="102" y="14"/>
                      <a:pt x="102" y="25"/>
                      <a:pt x="95" y="32"/>
                    </a:cubicBezTo>
                    <a:cubicBezTo>
                      <a:pt x="32" y="95"/>
                      <a:pt x="32" y="95"/>
                      <a:pt x="32" y="95"/>
                    </a:cubicBezTo>
                    <a:cubicBezTo>
                      <a:pt x="28" y="98"/>
                      <a:pt x="24" y="100"/>
                      <a:pt x="20"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54" name="Freeform 23">
                <a:extLst>
                  <a:ext uri="{FF2B5EF4-FFF2-40B4-BE49-F238E27FC236}">
                    <a16:creationId xmlns:a16="http://schemas.microsoft.com/office/drawing/2014/main" id="{AC0DC10F-6597-513C-E650-680549DC4D9D}"/>
                  </a:ext>
                </a:extLst>
              </p:cNvPr>
              <p:cNvSpPr/>
              <p:nvPr/>
            </p:nvSpPr>
            <p:spPr bwMode="auto">
              <a:xfrm>
                <a:off x="1477963" y="16349663"/>
                <a:ext cx="147638" cy="525463"/>
              </a:xfrm>
              <a:custGeom>
                <a:avLst/>
                <a:gdLst>
                  <a:gd name="T0" fmla="*/ 17 w 35"/>
                  <a:gd name="T1" fmla="*/ 124 h 124"/>
                  <a:gd name="T2" fmla="*/ 0 w 35"/>
                  <a:gd name="T3" fmla="*/ 107 h 124"/>
                  <a:gd name="T4" fmla="*/ 0 w 35"/>
                  <a:gd name="T5" fmla="*/ 17 h 124"/>
                  <a:gd name="T6" fmla="*/ 17 w 35"/>
                  <a:gd name="T7" fmla="*/ 0 h 124"/>
                  <a:gd name="T8" fmla="*/ 35 w 35"/>
                  <a:gd name="T9" fmla="*/ 17 h 124"/>
                  <a:gd name="T10" fmla="*/ 35 w 35"/>
                  <a:gd name="T11" fmla="*/ 107 h 124"/>
                  <a:gd name="T12" fmla="*/ 17 w 35"/>
                  <a:gd name="T13" fmla="*/ 124 h 124"/>
                </a:gdLst>
                <a:ahLst/>
                <a:cxnLst>
                  <a:cxn ang="0">
                    <a:pos x="T0" y="T1"/>
                  </a:cxn>
                  <a:cxn ang="0">
                    <a:pos x="T2" y="T3"/>
                  </a:cxn>
                  <a:cxn ang="0">
                    <a:pos x="T4" y="T5"/>
                  </a:cxn>
                  <a:cxn ang="0">
                    <a:pos x="T6" y="T7"/>
                  </a:cxn>
                  <a:cxn ang="0">
                    <a:pos x="T8" y="T9"/>
                  </a:cxn>
                  <a:cxn ang="0">
                    <a:pos x="T10" y="T11"/>
                  </a:cxn>
                  <a:cxn ang="0">
                    <a:pos x="T12" y="T13"/>
                  </a:cxn>
                </a:cxnLst>
                <a:rect l="0" t="0" r="r" b="b"/>
                <a:pathLst>
                  <a:path w="35" h="124">
                    <a:moveTo>
                      <a:pt x="17" y="124"/>
                    </a:moveTo>
                    <a:cubicBezTo>
                      <a:pt x="8" y="124"/>
                      <a:pt x="0" y="116"/>
                      <a:pt x="0" y="107"/>
                    </a:cubicBezTo>
                    <a:cubicBezTo>
                      <a:pt x="0" y="17"/>
                      <a:pt x="0" y="17"/>
                      <a:pt x="0" y="17"/>
                    </a:cubicBezTo>
                    <a:cubicBezTo>
                      <a:pt x="0" y="8"/>
                      <a:pt x="8" y="0"/>
                      <a:pt x="17" y="0"/>
                    </a:cubicBezTo>
                    <a:cubicBezTo>
                      <a:pt x="27" y="0"/>
                      <a:pt x="35" y="8"/>
                      <a:pt x="35" y="17"/>
                    </a:cubicBezTo>
                    <a:cubicBezTo>
                      <a:pt x="35" y="107"/>
                      <a:pt x="35" y="107"/>
                      <a:pt x="35" y="107"/>
                    </a:cubicBezTo>
                    <a:cubicBezTo>
                      <a:pt x="35" y="116"/>
                      <a:pt x="27" y="124"/>
                      <a:pt x="17" y="1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55" name="Freeform 24">
                <a:extLst>
                  <a:ext uri="{FF2B5EF4-FFF2-40B4-BE49-F238E27FC236}">
                    <a16:creationId xmlns:a16="http://schemas.microsoft.com/office/drawing/2014/main" id="{6130612A-CA95-1EF3-6872-BD34082A62D3}"/>
                  </a:ext>
                </a:extLst>
              </p:cNvPr>
              <p:cNvSpPr/>
              <p:nvPr/>
            </p:nvSpPr>
            <p:spPr bwMode="auto">
              <a:xfrm>
                <a:off x="838200" y="16603663"/>
                <a:ext cx="428625" cy="423863"/>
              </a:xfrm>
              <a:custGeom>
                <a:avLst/>
                <a:gdLst>
                  <a:gd name="T0" fmla="*/ 82 w 101"/>
                  <a:gd name="T1" fmla="*/ 100 h 100"/>
                  <a:gd name="T2" fmla="*/ 70 w 101"/>
                  <a:gd name="T3" fmla="*/ 95 h 100"/>
                  <a:gd name="T4" fmla="*/ 7 w 101"/>
                  <a:gd name="T5" fmla="*/ 32 h 100"/>
                  <a:gd name="T6" fmla="*/ 7 w 101"/>
                  <a:gd name="T7" fmla="*/ 7 h 100"/>
                  <a:gd name="T8" fmla="*/ 31 w 101"/>
                  <a:gd name="T9" fmla="*/ 7 h 100"/>
                  <a:gd name="T10" fmla="*/ 94 w 101"/>
                  <a:gd name="T11" fmla="*/ 70 h 100"/>
                  <a:gd name="T12" fmla="*/ 94 w 101"/>
                  <a:gd name="T13" fmla="*/ 95 h 100"/>
                  <a:gd name="T14" fmla="*/ 82 w 10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00">
                    <a:moveTo>
                      <a:pt x="82" y="100"/>
                    </a:moveTo>
                    <a:cubicBezTo>
                      <a:pt x="77" y="100"/>
                      <a:pt x="73" y="98"/>
                      <a:pt x="70" y="95"/>
                    </a:cubicBezTo>
                    <a:cubicBezTo>
                      <a:pt x="7" y="32"/>
                      <a:pt x="7" y="32"/>
                      <a:pt x="7" y="32"/>
                    </a:cubicBezTo>
                    <a:cubicBezTo>
                      <a:pt x="0" y="25"/>
                      <a:pt x="0" y="14"/>
                      <a:pt x="7" y="7"/>
                    </a:cubicBezTo>
                    <a:cubicBezTo>
                      <a:pt x="13" y="0"/>
                      <a:pt x="24" y="0"/>
                      <a:pt x="31" y="7"/>
                    </a:cubicBezTo>
                    <a:cubicBezTo>
                      <a:pt x="94" y="70"/>
                      <a:pt x="94" y="70"/>
                      <a:pt x="94" y="70"/>
                    </a:cubicBezTo>
                    <a:cubicBezTo>
                      <a:pt x="101" y="77"/>
                      <a:pt x="101" y="88"/>
                      <a:pt x="94" y="95"/>
                    </a:cubicBezTo>
                    <a:cubicBezTo>
                      <a:pt x="91" y="98"/>
                      <a:pt x="86" y="100"/>
                      <a:pt x="82"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grpSp>
        <p:grpSp>
          <p:nvGrpSpPr>
            <p:cNvPr id="30" name="组合 29">
              <a:extLst>
                <a:ext uri="{FF2B5EF4-FFF2-40B4-BE49-F238E27FC236}">
                  <a16:creationId xmlns:a16="http://schemas.microsoft.com/office/drawing/2014/main" id="{B06B5EF2-CCE5-D111-B9EA-C50B8ABD8324}"/>
                </a:ext>
              </a:extLst>
            </p:cNvPr>
            <p:cNvGrpSpPr/>
            <p:nvPr/>
          </p:nvGrpSpPr>
          <p:grpSpPr>
            <a:xfrm>
              <a:off x="6197921" y="4212685"/>
              <a:ext cx="396185" cy="565304"/>
              <a:chOff x="33337500" y="3175"/>
              <a:chExt cx="2930525" cy="4181475"/>
            </a:xfrm>
            <a:solidFill>
              <a:srgbClr val="93B0C1"/>
            </a:solidFill>
          </p:grpSpPr>
          <p:sp>
            <p:nvSpPr>
              <p:cNvPr id="32" name="Freeform 25">
                <a:extLst>
                  <a:ext uri="{FF2B5EF4-FFF2-40B4-BE49-F238E27FC236}">
                    <a16:creationId xmlns:a16="http://schemas.microsoft.com/office/drawing/2014/main" id="{51B76529-677A-5367-579B-12ED9091A791}"/>
                  </a:ext>
                </a:extLst>
              </p:cNvPr>
              <p:cNvSpPr/>
              <p:nvPr/>
            </p:nvSpPr>
            <p:spPr bwMode="auto">
              <a:xfrm>
                <a:off x="35061525" y="2049463"/>
                <a:ext cx="1163638" cy="2033588"/>
              </a:xfrm>
              <a:custGeom>
                <a:avLst/>
                <a:gdLst>
                  <a:gd name="T0" fmla="*/ 64 w 275"/>
                  <a:gd name="T1" fmla="*/ 480 h 480"/>
                  <a:gd name="T2" fmla="*/ 275 w 275"/>
                  <a:gd name="T3" fmla="*/ 421 h 480"/>
                  <a:gd name="T4" fmla="*/ 258 w 275"/>
                  <a:gd name="T5" fmla="*/ 163 h 480"/>
                  <a:gd name="T6" fmla="*/ 135 w 275"/>
                  <a:gd name="T7" fmla="*/ 52 h 480"/>
                  <a:gd name="T8" fmla="*/ 36 w 275"/>
                  <a:gd name="T9" fmla="*/ 0 h 480"/>
                  <a:gd name="T10" fmla="*/ 0 w 275"/>
                  <a:gd name="T11" fmla="*/ 26 h 480"/>
                  <a:gd name="T12" fmla="*/ 64 w 275"/>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275" h="480">
                    <a:moveTo>
                      <a:pt x="64" y="480"/>
                    </a:moveTo>
                    <a:cubicBezTo>
                      <a:pt x="196" y="460"/>
                      <a:pt x="275" y="421"/>
                      <a:pt x="275" y="421"/>
                    </a:cubicBezTo>
                    <a:cubicBezTo>
                      <a:pt x="275" y="421"/>
                      <a:pt x="268" y="194"/>
                      <a:pt x="258" y="163"/>
                    </a:cubicBezTo>
                    <a:cubicBezTo>
                      <a:pt x="248" y="133"/>
                      <a:pt x="173" y="76"/>
                      <a:pt x="135" y="52"/>
                    </a:cubicBezTo>
                    <a:cubicBezTo>
                      <a:pt x="98" y="29"/>
                      <a:pt x="36" y="0"/>
                      <a:pt x="36" y="0"/>
                    </a:cubicBezTo>
                    <a:cubicBezTo>
                      <a:pt x="36" y="0"/>
                      <a:pt x="21" y="13"/>
                      <a:pt x="0" y="26"/>
                    </a:cubicBezTo>
                    <a:lnTo>
                      <a:pt x="64" y="4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33" name="Freeform 26">
                <a:extLst>
                  <a:ext uri="{FF2B5EF4-FFF2-40B4-BE49-F238E27FC236}">
                    <a16:creationId xmlns:a16="http://schemas.microsoft.com/office/drawing/2014/main" id="{9867A56A-8C1F-D624-0323-05AEBC64408B}"/>
                  </a:ext>
                </a:extLst>
              </p:cNvPr>
              <p:cNvSpPr/>
              <p:nvPr/>
            </p:nvSpPr>
            <p:spPr bwMode="auto">
              <a:xfrm>
                <a:off x="34378900" y="2189163"/>
                <a:ext cx="263525" cy="1931988"/>
              </a:xfrm>
              <a:custGeom>
                <a:avLst/>
                <a:gdLst>
                  <a:gd name="T0" fmla="*/ 0 w 62"/>
                  <a:gd name="T1" fmla="*/ 453 h 456"/>
                  <a:gd name="T2" fmla="*/ 28 w 62"/>
                  <a:gd name="T3" fmla="*/ 456 h 456"/>
                  <a:gd name="T4" fmla="*/ 62 w 62"/>
                  <a:gd name="T5" fmla="*/ 7 h 456"/>
                  <a:gd name="T6" fmla="*/ 48 w 62"/>
                  <a:gd name="T7" fmla="*/ 0 h 456"/>
                  <a:gd name="T8" fmla="*/ 0 w 62"/>
                  <a:gd name="T9" fmla="*/ 453 h 456"/>
                </a:gdLst>
                <a:ahLst/>
                <a:cxnLst>
                  <a:cxn ang="0">
                    <a:pos x="T0" y="T1"/>
                  </a:cxn>
                  <a:cxn ang="0">
                    <a:pos x="T2" y="T3"/>
                  </a:cxn>
                  <a:cxn ang="0">
                    <a:pos x="T4" y="T5"/>
                  </a:cxn>
                  <a:cxn ang="0">
                    <a:pos x="T6" y="T7"/>
                  </a:cxn>
                  <a:cxn ang="0">
                    <a:pos x="T8" y="T9"/>
                  </a:cxn>
                </a:cxnLst>
                <a:rect l="0" t="0" r="r" b="b"/>
                <a:pathLst>
                  <a:path w="62" h="456">
                    <a:moveTo>
                      <a:pt x="0" y="453"/>
                    </a:moveTo>
                    <a:cubicBezTo>
                      <a:pt x="9" y="454"/>
                      <a:pt x="18" y="455"/>
                      <a:pt x="28" y="456"/>
                    </a:cubicBezTo>
                    <a:cubicBezTo>
                      <a:pt x="62" y="7"/>
                      <a:pt x="62" y="7"/>
                      <a:pt x="62" y="7"/>
                    </a:cubicBezTo>
                    <a:cubicBezTo>
                      <a:pt x="57" y="5"/>
                      <a:pt x="53" y="3"/>
                      <a:pt x="48" y="0"/>
                    </a:cubicBezTo>
                    <a:lnTo>
                      <a:pt x="0" y="4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34" name="Freeform 27">
                <a:extLst>
                  <a:ext uri="{FF2B5EF4-FFF2-40B4-BE49-F238E27FC236}">
                    <a16:creationId xmlns:a16="http://schemas.microsoft.com/office/drawing/2014/main" id="{82C8ED8F-7DCD-9876-E96E-8D65F535E609}"/>
                  </a:ext>
                </a:extLst>
              </p:cNvPr>
              <p:cNvSpPr/>
              <p:nvPr/>
            </p:nvSpPr>
            <p:spPr bwMode="auto">
              <a:xfrm>
                <a:off x="33396238" y="2032000"/>
                <a:ext cx="1127125" cy="2058988"/>
              </a:xfrm>
              <a:custGeom>
                <a:avLst/>
                <a:gdLst>
                  <a:gd name="T0" fmla="*/ 266 w 266"/>
                  <a:gd name="T1" fmla="*/ 27 h 486"/>
                  <a:gd name="T2" fmla="*/ 235 w 266"/>
                  <a:gd name="T3" fmla="*/ 0 h 486"/>
                  <a:gd name="T4" fmla="*/ 67 w 266"/>
                  <a:gd name="T5" fmla="*/ 101 h 486"/>
                  <a:gd name="T6" fmla="*/ 7 w 266"/>
                  <a:gd name="T7" fmla="*/ 235 h 486"/>
                  <a:gd name="T8" fmla="*/ 0 w 266"/>
                  <a:gd name="T9" fmla="*/ 428 h 486"/>
                  <a:gd name="T10" fmla="*/ 201 w 266"/>
                  <a:gd name="T11" fmla="*/ 486 h 486"/>
                  <a:gd name="T12" fmla="*/ 266 w 266"/>
                  <a:gd name="T13" fmla="*/ 27 h 486"/>
                </a:gdLst>
                <a:ahLst/>
                <a:cxnLst>
                  <a:cxn ang="0">
                    <a:pos x="T0" y="T1"/>
                  </a:cxn>
                  <a:cxn ang="0">
                    <a:pos x="T2" y="T3"/>
                  </a:cxn>
                  <a:cxn ang="0">
                    <a:pos x="T4" y="T5"/>
                  </a:cxn>
                  <a:cxn ang="0">
                    <a:pos x="T6" y="T7"/>
                  </a:cxn>
                  <a:cxn ang="0">
                    <a:pos x="T8" y="T9"/>
                  </a:cxn>
                  <a:cxn ang="0">
                    <a:pos x="T10" y="T11"/>
                  </a:cxn>
                  <a:cxn ang="0">
                    <a:pos x="T12" y="T13"/>
                  </a:cxn>
                </a:cxnLst>
                <a:rect l="0" t="0" r="r" b="b"/>
                <a:pathLst>
                  <a:path w="266" h="486">
                    <a:moveTo>
                      <a:pt x="266" y="27"/>
                    </a:moveTo>
                    <a:cubicBezTo>
                      <a:pt x="248" y="14"/>
                      <a:pt x="235" y="0"/>
                      <a:pt x="235" y="0"/>
                    </a:cubicBezTo>
                    <a:cubicBezTo>
                      <a:pt x="235" y="0"/>
                      <a:pt x="91" y="70"/>
                      <a:pt x="67" y="101"/>
                    </a:cubicBezTo>
                    <a:cubicBezTo>
                      <a:pt x="43" y="131"/>
                      <a:pt x="9" y="156"/>
                      <a:pt x="7" y="235"/>
                    </a:cubicBezTo>
                    <a:cubicBezTo>
                      <a:pt x="5" y="315"/>
                      <a:pt x="0" y="428"/>
                      <a:pt x="0" y="428"/>
                    </a:cubicBezTo>
                    <a:cubicBezTo>
                      <a:pt x="0" y="428"/>
                      <a:pt x="83" y="467"/>
                      <a:pt x="201" y="486"/>
                    </a:cubicBezTo>
                    <a:lnTo>
                      <a:pt x="266"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35" name="Freeform 28">
                <a:extLst>
                  <a:ext uri="{FF2B5EF4-FFF2-40B4-BE49-F238E27FC236}">
                    <a16:creationId xmlns:a16="http://schemas.microsoft.com/office/drawing/2014/main" id="{47ADEAB2-076A-0E5B-F698-5504CD8E277F}"/>
                  </a:ext>
                </a:extLst>
              </p:cNvPr>
              <p:cNvSpPr/>
              <p:nvPr/>
            </p:nvSpPr>
            <p:spPr bwMode="auto">
              <a:xfrm>
                <a:off x="34947225" y="2197100"/>
                <a:ext cx="254000" cy="1914525"/>
              </a:xfrm>
              <a:custGeom>
                <a:avLst/>
                <a:gdLst>
                  <a:gd name="T0" fmla="*/ 12 w 60"/>
                  <a:gd name="T1" fmla="*/ 0 h 452"/>
                  <a:gd name="T2" fmla="*/ 0 w 60"/>
                  <a:gd name="T3" fmla="*/ 6 h 452"/>
                  <a:gd name="T4" fmla="*/ 36 w 60"/>
                  <a:gd name="T5" fmla="*/ 452 h 452"/>
                  <a:gd name="T6" fmla="*/ 60 w 60"/>
                  <a:gd name="T7" fmla="*/ 450 h 452"/>
                  <a:gd name="T8" fmla="*/ 12 w 60"/>
                  <a:gd name="T9" fmla="*/ 0 h 452"/>
                </a:gdLst>
                <a:ahLst/>
                <a:cxnLst>
                  <a:cxn ang="0">
                    <a:pos x="T0" y="T1"/>
                  </a:cxn>
                  <a:cxn ang="0">
                    <a:pos x="T2" y="T3"/>
                  </a:cxn>
                  <a:cxn ang="0">
                    <a:pos x="T4" y="T5"/>
                  </a:cxn>
                  <a:cxn ang="0">
                    <a:pos x="T6" y="T7"/>
                  </a:cxn>
                  <a:cxn ang="0">
                    <a:pos x="T8" y="T9"/>
                  </a:cxn>
                </a:cxnLst>
                <a:rect l="0" t="0" r="r" b="b"/>
                <a:pathLst>
                  <a:path w="60" h="452">
                    <a:moveTo>
                      <a:pt x="12" y="0"/>
                    </a:moveTo>
                    <a:cubicBezTo>
                      <a:pt x="8" y="2"/>
                      <a:pt x="4" y="4"/>
                      <a:pt x="0" y="6"/>
                    </a:cubicBezTo>
                    <a:cubicBezTo>
                      <a:pt x="36" y="452"/>
                      <a:pt x="36" y="452"/>
                      <a:pt x="36" y="452"/>
                    </a:cubicBezTo>
                    <a:cubicBezTo>
                      <a:pt x="44" y="452"/>
                      <a:pt x="52" y="451"/>
                      <a:pt x="60" y="45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36" name="Freeform 29">
                <a:extLst>
                  <a:ext uri="{FF2B5EF4-FFF2-40B4-BE49-F238E27FC236}">
                    <a16:creationId xmlns:a16="http://schemas.microsoft.com/office/drawing/2014/main" id="{8B4E5585-3A22-C9F8-11E8-ED9A1427557E}"/>
                  </a:ext>
                </a:extLst>
              </p:cNvPr>
              <p:cNvSpPr/>
              <p:nvPr/>
            </p:nvSpPr>
            <p:spPr bwMode="auto">
              <a:xfrm>
                <a:off x="33337500" y="1981200"/>
                <a:ext cx="2930525" cy="2203450"/>
              </a:xfrm>
              <a:custGeom>
                <a:avLst/>
                <a:gdLst>
                  <a:gd name="T0" fmla="*/ 692 w 692"/>
                  <a:gd name="T1" fmla="*/ 438 h 520"/>
                  <a:gd name="T2" fmla="*/ 681 w 692"/>
                  <a:gd name="T3" fmla="*/ 209 h 520"/>
                  <a:gd name="T4" fmla="*/ 593 w 692"/>
                  <a:gd name="T5" fmla="*/ 86 h 520"/>
                  <a:gd name="T6" fmla="*/ 550 w 692"/>
                  <a:gd name="T7" fmla="*/ 62 h 520"/>
                  <a:gd name="T8" fmla="*/ 456 w 692"/>
                  <a:gd name="T9" fmla="*/ 4 h 520"/>
                  <a:gd name="T10" fmla="*/ 452 w 692"/>
                  <a:gd name="T11" fmla="*/ 0 h 520"/>
                  <a:gd name="T12" fmla="*/ 447 w 692"/>
                  <a:gd name="T13" fmla="*/ 0 h 520"/>
                  <a:gd name="T14" fmla="*/ 424 w 692"/>
                  <a:gd name="T15" fmla="*/ 24 h 520"/>
                  <a:gd name="T16" fmla="*/ 442 w 692"/>
                  <a:gd name="T17" fmla="*/ 24 h 520"/>
                  <a:gd name="T18" fmla="*/ 539 w 692"/>
                  <a:gd name="T19" fmla="*/ 84 h 520"/>
                  <a:gd name="T20" fmla="*/ 580 w 692"/>
                  <a:gd name="T21" fmla="*/ 106 h 520"/>
                  <a:gd name="T22" fmla="*/ 657 w 692"/>
                  <a:gd name="T23" fmla="*/ 211 h 520"/>
                  <a:gd name="T24" fmla="*/ 667 w 692"/>
                  <a:gd name="T25" fmla="*/ 430 h 520"/>
                  <a:gd name="T26" fmla="*/ 343 w 692"/>
                  <a:gd name="T27" fmla="*/ 496 h 520"/>
                  <a:gd name="T28" fmla="*/ 25 w 692"/>
                  <a:gd name="T29" fmla="*/ 431 h 520"/>
                  <a:gd name="T30" fmla="*/ 36 w 692"/>
                  <a:gd name="T31" fmla="*/ 211 h 520"/>
                  <a:gd name="T32" fmla="*/ 112 w 692"/>
                  <a:gd name="T33" fmla="*/ 106 h 520"/>
                  <a:gd name="T34" fmla="*/ 154 w 692"/>
                  <a:gd name="T35" fmla="*/ 84 h 520"/>
                  <a:gd name="T36" fmla="*/ 251 w 692"/>
                  <a:gd name="T37" fmla="*/ 24 h 520"/>
                  <a:gd name="T38" fmla="*/ 260 w 692"/>
                  <a:gd name="T39" fmla="*/ 24 h 520"/>
                  <a:gd name="T40" fmla="*/ 241 w 692"/>
                  <a:gd name="T41" fmla="*/ 0 h 520"/>
                  <a:gd name="T42" fmla="*/ 240 w 692"/>
                  <a:gd name="T43" fmla="*/ 0 h 520"/>
                  <a:gd name="T44" fmla="*/ 237 w 692"/>
                  <a:gd name="T45" fmla="*/ 4 h 520"/>
                  <a:gd name="T46" fmla="*/ 142 w 692"/>
                  <a:gd name="T47" fmla="*/ 62 h 520"/>
                  <a:gd name="T48" fmla="*/ 100 w 692"/>
                  <a:gd name="T49" fmla="*/ 86 h 520"/>
                  <a:gd name="T50" fmla="*/ 12 w 692"/>
                  <a:gd name="T51" fmla="*/ 209 h 520"/>
                  <a:gd name="T52" fmla="*/ 1 w 692"/>
                  <a:gd name="T53" fmla="*/ 438 h 520"/>
                  <a:gd name="T54" fmla="*/ 0 w 692"/>
                  <a:gd name="T55" fmla="*/ 446 h 520"/>
                  <a:gd name="T56" fmla="*/ 8 w 692"/>
                  <a:gd name="T57" fmla="*/ 449 h 520"/>
                  <a:gd name="T58" fmla="*/ 343 w 692"/>
                  <a:gd name="T59" fmla="*/ 520 h 520"/>
                  <a:gd name="T60" fmla="*/ 685 w 692"/>
                  <a:gd name="T61" fmla="*/ 449 h 520"/>
                  <a:gd name="T62" fmla="*/ 692 w 692"/>
                  <a:gd name="T63" fmla="*/ 446 h 520"/>
                  <a:gd name="T64" fmla="*/ 692 w 692"/>
                  <a:gd name="T65" fmla="*/ 438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2" h="520">
                    <a:moveTo>
                      <a:pt x="692" y="438"/>
                    </a:moveTo>
                    <a:cubicBezTo>
                      <a:pt x="692" y="436"/>
                      <a:pt x="685" y="268"/>
                      <a:pt x="681" y="209"/>
                    </a:cubicBezTo>
                    <a:cubicBezTo>
                      <a:pt x="677" y="137"/>
                      <a:pt x="614" y="99"/>
                      <a:pt x="593" y="86"/>
                    </a:cubicBezTo>
                    <a:cubicBezTo>
                      <a:pt x="582" y="80"/>
                      <a:pt x="567" y="72"/>
                      <a:pt x="550" y="62"/>
                    </a:cubicBezTo>
                    <a:cubicBezTo>
                      <a:pt x="516" y="44"/>
                      <a:pt x="469" y="19"/>
                      <a:pt x="456" y="4"/>
                    </a:cubicBezTo>
                    <a:cubicBezTo>
                      <a:pt x="452" y="0"/>
                      <a:pt x="452" y="0"/>
                      <a:pt x="452" y="0"/>
                    </a:cubicBezTo>
                    <a:cubicBezTo>
                      <a:pt x="447" y="0"/>
                      <a:pt x="447" y="0"/>
                      <a:pt x="447" y="0"/>
                    </a:cubicBezTo>
                    <a:cubicBezTo>
                      <a:pt x="441" y="7"/>
                      <a:pt x="433" y="16"/>
                      <a:pt x="424" y="24"/>
                    </a:cubicBezTo>
                    <a:cubicBezTo>
                      <a:pt x="442" y="24"/>
                      <a:pt x="442" y="24"/>
                      <a:pt x="442" y="24"/>
                    </a:cubicBezTo>
                    <a:cubicBezTo>
                      <a:pt x="460" y="42"/>
                      <a:pt x="502" y="64"/>
                      <a:pt x="539" y="84"/>
                    </a:cubicBezTo>
                    <a:cubicBezTo>
                      <a:pt x="555" y="92"/>
                      <a:pt x="570" y="100"/>
                      <a:pt x="580" y="106"/>
                    </a:cubicBezTo>
                    <a:cubicBezTo>
                      <a:pt x="612" y="126"/>
                      <a:pt x="654" y="158"/>
                      <a:pt x="657" y="211"/>
                    </a:cubicBezTo>
                    <a:cubicBezTo>
                      <a:pt x="660" y="262"/>
                      <a:pt x="666" y="396"/>
                      <a:pt x="667" y="430"/>
                    </a:cubicBezTo>
                    <a:cubicBezTo>
                      <a:pt x="634" y="444"/>
                      <a:pt x="496" y="496"/>
                      <a:pt x="343" y="496"/>
                    </a:cubicBezTo>
                    <a:cubicBezTo>
                      <a:pt x="190" y="496"/>
                      <a:pt x="57" y="444"/>
                      <a:pt x="25" y="431"/>
                    </a:cubicBezTo>
                    <a:cubicBezTo>
                      <a:pt x="27" y="396"/>
                      <a:pt x="32" y="262"/>
                      <a:pt x="36" y="211"/>
                    </a:cubicBezTo>
                    <a:cubicBezTo>
                      <a:pt x="39" y="158"/>
                      <a:pt x="81" y="126"/>
                      <a:pt x="112" y="106"/>
                    </a:cubicBezTo>
                    <a:cubicBezTo>
                      <a:pt x="122" y="100"/>
                      <a:pt x="137" y="92"/>
                      <a:pt x="154" y="84"/>
                    </a:cubicBezTo>
                    <a:cubicBezTo>
                      <a:pt x="191" y="64"/>
                      <a:pt x="232" y="42"/>
                      <a:pt x="251" y="24"/>
                    </a:cubicBezTo>
                    <a:cubicBezTo>
                      <a:pt x="260" y="24"/>
                      <a:pt x="260" y="24"/>
                      <a:pt x="260" y="24"/>
                    </a:cubicBezTo>
                    <a:cubicBezTo>
                      <a:pt x="253" y="17"/>
                      <a:pt x="247" y="9"/>
                      <a:pt x="241" y="0"/>
                    </a:cubicBezTo>
                    <a:cubicBezTo>
                      <a:pt x="240" y="0"/>
                      <a:pt x="240" y="0"/>
                      <a:pt x="240" y="0"/>
                    </a:cubicBezTo>
                    <a:cubicBezTo>
                      <a:pt x="237" y="4"/>
                      <a:pt x="237" y="4"/>
                      <a:pt x="237" y="4"/>
                    </a:cubicBezTo>
                    <a:cubicBezTo>
                      <a:pt x="223" y="19"/>
                      <a:pt x="177" y="44"/>
                      <a:pt x="142" y="62"/>
                    </a:cubicBezTo>
                    <a:cubicBezTo>
                      <a:pt x="125" y="72"/>
                      <a:pt x="110" y="80"/>
                      <a:pt x="100" y="86"/>
                    </a:cubicBezTo>
                    <a:cubicBezTo>
                      <a:pt x="79" y="99"/>
                      <a:pt x="16" y="137"/>
                      <a:pt x="12" y="209"/>
                    </a:cubicBezTo>
                    <a:cubicBezTo>
                      <a:pt x="8" y="268"/>
                      <a:pt x="1" y="436"/>
                      <a:pt x="1" y="438"/>
                    </a:cubicBezTo>
                    <a:cubicBezTo>
                      <a:pt x="0" y="446"/>
                      <a:pt x="0" y="446"/>
                      <a:pt x="0" y="446"/>
                    </a:cubicBezTo>
                    <a:cubicBezTo>
                      <a:pt x="8" y="449"/>
                      <a:pt x="8" y="449"/>
                      <a:pt x="8" y="449"/>
                    </a:cubicBezTo>
                    <a:cubicBezTo>
                      <a:pt x="14" y="452"/>
                      <a:pt x="163" y="520"/>
                      <a:pt x="343" y="520"/>
                    </a:cubicBezTo>
                    <a:cubicBezTo>
                      <a:pt x="522" y="520"/>
                      <a:pt x="678" y="452"/>
                      <a:pt x="685" y="449"/>
                    </a:cubicBezTo>
                    <a:cubicBezTo>
                      <a:pt x="692" y="446"/>
                      <a:pt x="692" y="446"/>
                      <a:pt x="692" y="446"/>
                    </a:cubicBezTo>
                    <a:lnTo>
                      <a:pt x="692" y="4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37" name="Freeform 30">
                <a:extLst>
                  <a:ext uri="{FF2B5EF4-FFF2-40B4-BE49-F238E27FC236}">
                    <a16:creationId xmlns:a16="http://schemas.microsoft.com/office/drawing/2014/main" id="{0C7DDB10-CB84-9E3F-F919-391BF3DDE8FB}"/>
                  </a:ext>
                </a:extLst>
              </p:cNvPr>
              <p:cNvSpPr/>
              <p:nvPr/>
            </p:nvSpPr>
            <p:spPr bwMode="auto">
              <a:xfrm>
                <a:off x="33951863" y="1265238"/>
                <a:ext cx="258763" cy="482600"/>
              </a:xfrm>
              <a:custGeom>
                <a:avLst/>
                <a:gdLst>
                  <a:gd name="T0" fmla="*/ 40 w 61"/>
                  <a:gd name="T1" fmla="*/ 7 h 114"/>
                  <a:gd name="T2" fmla="*/ 5 w 61"/>
                  <a:gd name="T3" fmla="*/ 14 h 114"/>
                  <a:gd name="T4" fmla="*/ 17 w 61"/>
                  <a:gd name="T5" fmla="*/ 69 h 114"/>
                  <a:gd name="T6" fmla="*/ 35 w 61"/>
                  <a:gd name="T7" fmla="*/ 93 h 114"/>
                  <a:gd name="T8" fmla="*/ 54 w 61"/>
                  <a:gd name="T9" fmla="*/ 98 h 114"/>
                  <a:gd name="T10" fmla="*/ 40 w 61"/>
                  <a:gd name="T11" fmla="*/ 7 h 114"/>
                </a:gdLst>
                <a:ahLst/>
                <a:cxnLst>
                  <a:cxn ang="0">
                    <a:pos x="T0" y="T1"/>
                  </a:cxn>
                  <a:cxn ang="0">
                    <a:pos x="T2" y="T3"/>
                  </a:cxn>
                  <a:cxn ang="0">
                    <a:pos x="T4" y="T5"/>
                  </a:cxn>
                  <a:cxn ang="0">
                    <a:pos x="T6" y="T7"/>
                  </a:cxn>
                  <a:cxn ang="0">
                    <a:pos x="T8" y="T9"/>
                  </a:cxn>
                  <a:cxn ang="0">
                    <a:pos x="T10" y="T11"/>
                  </a:cxn>
                </a:cxnLst>
                <a:rect l="0" t="0" r="r" b="b"/>
                <a:pathLst>
                  <a:path w="61" h="114">
                    <a:moveTo>
                      <a:pt x="40" y="7"/>
                    </a:moveTo>
                    <a:cubicBezTo>
                      <a:pt x="29" y="0"/>
                      <a:pt x="12" y="0"/>
                      <a:pt x="5" y="14"/>
                    </a:cubicBezTo>
                    <a:cubicBezTo>
                      <a:pt x="0" y="25"/>
                      <a:pt x="7" y="54"/>
                      <a:pt x="17" y="69"/>
                    </a:cubicBezTo>
                    <a:cubicBezTo>
                      <a:pt x="26" y="83"/>
                      <a:pt x="33" y="88"/>
                      <a:pt x="35" y="93"/>
                    </a:cubicBezTo>
                    <a:cubicBezTo>
                      <a:pt x="37" y="100"/>
                      <a:pt x="48" y="114"/>
                      <a:pt x="54" y="98"/>
                    </a:cubicBezTo>
                    <a:cubicBezTo>
                      <a:pt x="61" y="81"/>
                      <a:pt x="40" y="7"/>
                      <a:pt x="4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38" name="Freeform 31">
                <a:extLst>
                  <a:ext uri="{FF2B5EF4-FFF2-40B4-BE49-F238E27FC236}">
                    <a16:creationId xmlns:a16="http://schemas.microsoft.com/office/drawing/2014/main" id="{48389A32-00A7-80A8-3F0E-CAAA70AC13E7}"/>
                  </a:ext>
                </a:extLst>
              </p:cNvPr>
              <p:cNvSpPr/>
              <p:nvPr/>
            </p:nvSpPr>
            <p:spPr bwMode="auto">
              <a:xfrm>
                <a:off x="35399663" y="1252538"/>
                <a:ext cx="258763" cy="482600"/>
              </a:xfrm>
              <a:custGeom>
                <a:avLst/>
                <a:gdLst>
                  <a:gd name="T0" fmla="*/ 21 w 61"/>
                  <a:gd name="T1" fmla="*/ 7 h 114"/>
                  <a:gd name="T2" fmla="*/ 56 w 61"/>
                  <a:gd name="T3" fmla="*/ 14 h 114"/>
                  <a:gd name="T4" fmla="*/ 44 w 61"/>
                  <a:gd name="T5" fmla="*/ 69 h 114"/>
                  <a:gd name="T6" fmla="*/ 26 w 61"/>
                  <a:gd name="T7" fmla="*/ 93 h 114"/>
                  <a:gd name="T8" fmla="*/ 6 w 61"/>
                  <a:gd name="T9" fmla="*/ 97 h 114"/>
                  <a:gd name="T10" fmla="*/ 21 w 61"/>
                  <a:gd name="T11" fmla="*/ 7 h 114"/>
                </a:gdLst>
                <a:ahLst/>
                <a:cxnLst>
                  <a:cxn ang="0">
                    <a:pos x="T0" y="T1"/>
                  </a:cxn>
                  <a:cxn ang="0">
                    <a:pos x="T2" y="T3"/>
                  </a:cxn>
                  <a:cxn ang="0">
                    <a:pos x="T4" y="T5"/>
                  </a:cxn>
                  <a:cxn ang="0">
                    <a:pos x="T6" y="T7"/>
                  </a:cxn>
                  <a:cxn ang="0">
                    <a:pos x="T8" y="T9"/>
                  </a:cxn>
                  <a:cxn ang="0">
                    <a:pos x="T10" y="T11"/>
                  </a:cxn>
                </a:cxnLst>
                <a:rect l="0" t="0" r="r" b="b"/>
                <a:pathLst>
                  <a:path w="61" h="114">
                    <a:moveTo>
                      <a:pt x="21" y="7"/>
                    </a:moveTo>
                    <a:cubicBezTo>
                      <a:pt x="32" y="0"/>
                      <a:pt x="49" y="0"/>
                      <a:pt x="56" y="14"/>
                    </a:cubicBezTo>
                    <a:cubicBezTo>
                      <a:pt x="61" y="25"/>
                      <a:pt x="54" y="54"/>
                      <a:pt x="44" y="69"/>
                    </a:cubicBezTo>
                    <a:cubicBezTo>
                      <a:pt x="35" y="82"/>
                      <a:pt x="28" y="88"/>
                      <a:pt x="26" y="93"/>
                    </a:cubicBezTo>
                    <a:cubicBezTo>
                      <a:pt x="23" y="100"/>
                      <a:pt x="13" y="114"/>
                      <a:pt x="6" y="97"/>
                    </a:cubicBezTo>
                    <a:cubicBezTo>
                      <a:pt x="0" y="81"/>
                      <a:pt x="21" y="7"/>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39" name="Freeform 32">
                <a:extLst>
                  <a:ext uri="{FF2B5EF4-FFF2-40B4-BE49-F238E27FC236}">
                    <a16:creationId xmlns:a16="http://schemas.microsoft.com/office/drawing/2014/main" id="{06B8ACEC-2D19-9C7E-5BDF-15351D6F921B}"/>
                  </a:ext>
                </a:extLst>
              </p:cNvPr>
              <p:cNvSpPr/>
              <p:nvPr/>
            </p:nvSpPr>
            <p:spPr bwMode="auto">
              <a:xfrm>
                <a:off x="33977263" y="815975"/>
                <a:ext cx="1630363" cy="1495425"/>
              </a:xfrm>
              <a:custGeom>
                <a:avLst/>
                <a:gdLst>
                  <a:gd name="T0" fmla="*/ 201 w 385"/>
                  <a:gd name="T1" fmla="*/ 24 h 353"/>
                  <a:gd name="T2" fmla="*/ 361 w 385"/>
                  <a:gd name="T3" fmla="*/ 24 h 353"/>
                  <a:gd name="T4" fmla="*/ 193 w 385"/>
                  <a:gd name="T5" fmla="*/ 329 h 353"/>
                  <a:gd name="T6" fmla="*/ 24 w 385"/>
                  <a:gd name="T7" fmla="*/ 24 h 353"/>
                  <a:gd name="T8" fmla="*/ 183 w 385"/>
                  <a:gd name="T9" fmla="*/ 24 h 353"/>
                  <a:gd name="T10" fmla="*/ 111 w 385"/>
                  <a:gd name="T11" fmla="*/ 0 h 353"/>
                  <a:gd name="T12" fmla="*/ 0 w 385"/>
                  <a:gd name="T13" fmla="*/ 0 h 353"/>
                  <a:gd name="T14" fmla="*/ 0 w 385"/>
                  <a:gd name="T15" fmla="*/ 12 h 353"/>
                  <a:gd name="T16" fmla="*/ 193 w 385"/>
                  <a:gd name="T17" fmla="*/ 353 h 353"/>
                  <a:gd name="T18" fmla="*/ 385 w 385"/>
                  <a:gd name="T19" fmla="*/ 12 h 353"/>
                  <a:gd name="T20" fmla="*/ 385 w 385"/>
                  <a:gd name="T21" fmla="*/ 0 h 353"/>
                  <a:gd name="T22" fmla="*/ 273 w 385"/>
                  <a:gd name="T23" fmla="*/ 0 h 353"/>
                  <a:gd name="T24" fmla="*/ 201 w 385"/>
                  <a:gd name="T25" fmla="*/ 2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5" h="353">
                    <a:moveTo>
                      <a:pt x="201" y="24"/>
                    </a:moveTo>
                    <a:cubicBezTo>
                      <a:pt x="361" y="24"/>
                      <a:pt x="361" y="24"/>
                      <a:pt x="361" y="24"/>
                    </a:cubicBezTo>
                    <a:cubicBezTo>
                      <a:pt x="357" y="156"/>
                      <a:pt x="299" y="329"/>
                      <a:pt x="193" y="329"/>
                    </a:cubicBezTo>
                    <a:cubicBezTo>
                      <a:pt x="86" y="329"/>
                      <a:pt x="28" y="156"/>
                      <a:pt x="24" y="24"/>
                    </a:cubicBezTo>
                    <a:cubicBezTo>
                      <a:pt x="183" y="24"/>
                      <a:pt x="183" y="24"/>
                      <a:pt x="183" y="24"/>
                    </a:cubicBezTo>
                    <a:cubicBezTo>
                      <a:pt x="111" y="0"/>
                      <a:pt x="111" y="0"/>
                      <a:pt x="111" y="0"/>
                    </a:cubicBezTo>
                    <a:cubicBezTo>
                      <a:pt x="0" y="0"/>
                      <a:pt x="0" y="0"/>
                      <a:pt x="0" y="0"/>
                    </a:cubicBezTo>
                    <a:cubicBezTo>
                      <a:pt x="0" y="12"/>
                      <a:pt x="0" y="12"/>
                      <a:pt x="0" y="12"/>
                    </a:cubicBezTo>
                    <a:cubicBezTo>
                      <a:pt x="0" y="150"/>
                      <a:pt x="61" y="353"/>
                      <a:pt x="193" y="353"/>
                    </a:cubicBezTo>
                    <a:cubicBezTo>
                      <a:pt x="324" y="353"/>
                      <a:pt x="385" y="150"/>
                      <a:pt x="385" y="12"/>
                    </a:cubicBezTo>
                    <a:cubicBezTo>
                      <a:pt x="385" y="0"/>
                      <a:pt x="385" y="0"/>
                      <a:pt x="385" y="0"/>
                    </a:cubicBezTo>
                    <a:cubicBezTo>
                      <a:pt x="273" y="0"/>
                      <a:pt x="273" y="0"/>
                      <a:pt x="273" y="0"/>
                    </a:cubicBezTo>
                    <a:lnTo>
                      <a:pt x="201"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40" name="Freeform 33">
                <a:extLst>
                  <a:ext uri="{FF2B5EF4-FFF2-40B4-BE49-F238E27FC236}">
                    <a16:creationId xmlns:a16="http://schemas.microsoft.com/office/drawing/2014/main" id="{A780BC7C-F144-E05D-4DD9-7605769D8440}"/>
                  </a:ext>
                </a:extLst>
              </p:cNvPr>
              <p:cNvSpPr/>
              <p:nvPr/>
            </p:nvSpPr>
            <p:spPr bwMode="auto">
              <a:xfrm>
                <a:off x="33918525" y="638175"/>
                <a:ext cx="1743075" cy="636588"/>
              </a:xfrm>
              <a:custGeom>
                <a:avLst/>
                <a:gdLst>
                  <a:gd name="T0" fmla="*/ 206 w 412"/>
                  <a:gd name="T1" fmla="*/ 69 h 150"/>
                  <a:gd name="T2" fmla="*/ 0 w 412"/>
                  <a:gd name="T3" fmla="*/ 0 h 150"/>
                  <a:gd name="T4" fmla="*/ 0 w 412"/>
                  <a:gd name="T5" fmla="*/ 98 h 150"/>
                  <a:gd name="T6" fmla="*/ 206 w 412"/>
                  <a:gd name="T7" fmla="*/ 150 h 150"/>
                  <a:gd name="T8" fmla="*/ 412 w 412"/>
                  <a:gd name="T9" fmla="*/ 98 h 150"/>
                  <a:gd name="T10" fmla="*/ 412 w 412"/>
                  <a:gd name="T11" fmla="*/ 0 h 150"/>
                  <a:gd name="T12" fmla="*/ 206 w 412"/>
                  <a:gd name="T13" fmla="*/ 69 h 150"/>
                </a:gdLst>
                <a:ahLst/>
                <a:cxnLst>
                  <a:cxn ang="0">
                    <a:pos x="T0" y="T1"/>
                  </a:cxn>
                  <a:cxn ang="0">
                    <a:pos x="T2" y="T3"/>
                  </a:cxn>
                  <a:cxn ang="0">
                    <a:pos x="T4" y="T5"/>
                  </a:cxn>
                  <a:cxn ang="0">
                    <a:pos x="T6" y="T7"/>
                  </a:cxn>
                  <a:cxn ang="0">
                    <a:pos x="T8" y="T9"/>
                  </a:cxn>
                  <a:cxn ang="0">
                    <a:pos x="T10" y="T11"/>
                  </a:cxn>
                  <a:cxn ang="0">
                    <a:pos x="T12" y="T13"/>
                  </a:cxn>
                </a:cxnLst>
                <a:rect l="0" t="0" r="r" b="b"/>
                <a:pathLst>
                  <a:path w="412" h="150">
                    <a:moveTo>
                      <a:pt x="206" y="69"/>
                    </a:moveTo>
                    <a:cubicBezTo>
                      <a:pt x="0" y="0"/>
                      <a:pt x="0" y="0"/>
                      <a:pt x="0" y="0"/>
                    </a:cubicBezTo>
                    <a:cubicBezTo>
                      <a:pt x="0" y="98"/>
                      <a:pt x="0" y="98"/>
                      <a:pt x="0" y="98"/>
                    </a:cubicBezTo>
                    <a:cubicBezTo>
                      <a:pt x="0" y="118"/>
                      <a:pt x="92" y="150"/>
                      <a:pt x="206" y="150"/>
                    </a:cubicBezTo>
                    <a:cubicBezTo>
                      <a:pt x="320" y="150"/>
                      <a:pt x="412" y="118"/>
                      <a:pt x="412" y="98"/>
                    </a:cubicBezTo>
                    <a:cubicBezTo>
                      <a:pt x="412" y="0"/>
                      <a:pt x="412" y="0"/>
                      <a:pt x="412" y="0"/>
                    </a:cubicBezTo>
                    <a:lnTo>
                      <a:pt x="206"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41" name="Freeform 34">
                <a:extLst>
                  <a:ext uri="{FF2B5EF4-FFF2-40B4-BE49-F238E27FC236}">
                    <a16:creationId xmlns:a16="http://schemas.microsoft.com/office/drawing/2014/main" id="{1F6D1364-6434-F0A2-B575-307DC16C5057}"/>
                  </a:ext>
                </a:extLst>
              </p:cNvPr>
              <p:cNvSpPr/>
              <p:nvPr/>
            </p:nvSpPr>
            <p:spPr bwMode="auto">
              <a:xfrm>
                <a:off x="33570863" y="3175"/>
                <a:ext cx="2438400" cy="822325"/>
              </a:xfrm>
              <a:custGeom>
                <a:avLst/>
                <a:gdLst>
                  <a:gd name="T0" fmla="*/ 1536 w 1536"/>
                  <a:gd name="T1" fmla="*/ 259 h 518"/>
                  <a:gd name="T2" fmla="*/ 768 w 1536"/>
                  <a:gd name="T3" fmla="*/ 518 h 518"/>
                  <a:gd name="T4" fmla="*/ 0 w 1536"/>
                  <a:gd name="T5" fmla="*/ 259 h 518"/>
                  <a:gd name="T6" fmla="*/ 768 w 1536"/>
                  <a:gd name="T7" fmla="*/ 0 h 518"/>
                  <a:gd name="T8" fmla="*/ 1536 w 1536"/>
                  <a:gd name="T9" fmla="*/ 259 h 518"/>
                </a:gdLst>
                <a:ahLst/>
                <a:cxnLst>
                  <a:cxn ang="0">
                    <a:pos x="T0" y="T1"/>
                  </a:cxn>
                  <a:cxn ang="0">
                    <a:pos x="T2" y="T3"/>
                  </a:cxn>
                  <a:cxn ang="0">
                    <a:pos x="T4" y="T5"/>
                  </a:cxn>
                  <a:cxn ang="0">
                    <a:pos x="T6" y="T7"/>
                  </a:cxn>
                  <a:cxn ang="0">
                    <a:pos x="T8" y="T9"/>
                  </a:cxn>
                </a:cxnLst>
                <a:rect l="0" t="0" r="r" b="b"/>
                <a:pathLst>
                  <a:path w="1536" h="518">
                    <a:moveTo>
                      <a:pt x="1536" y="259"/>
                    </a:moveTo>
                    <a:lnTo>
                      <a:pt x="768" y="518"/>
                    </a:lnTo>
                    <a:lnTo>
                      <a:pt x="0" y="259"/>
                    </a:lnTo>
                    <a:lnTo>
                      <a:pt x="768" y="0"/>
                    </a:lnTo>
                    <a:lnTo>
                      <a:pt x="1536" y="2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42" name="Rectangle 35">
                <a:extLst>
                  <a:ext uri="{FF2B5EF4-FFF2-40B4-BE49-F238E27FC236}">
                    <a16:creationId xmlns:a16="http://schemas.microsoft.com/office/drawing/2014/main" id="{963738D7-9F20-CE44-6353-0D1CFE214BE0}"/>
                  </a:ext>
                </a:extLst>
              </p:cNvPr>
              <p:cNvSpPr>
                <a:spLocks noChangeArrowheads="1"/>
              </p:cNvSpPr>
              <p:nvPr/>
            </p:nvSpPr>
            <p:spPr bwMode="auto">
              <a:xfrm>
                <a:off x="35869563" y="427038"/>
                <a:ext cx="55563" cy="347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43" name="Freeform 36">
                <a:extLst>
                  <a:ext uri="{FF2B5EF4-FFF2-40B4-BE49-F238E27FC236}">
                    <a16:creationId xmlns:a16="http://schemas.microsoft.com/office/drawing/2014/main" id="{14F61CE4-8501-4E25-F274-3EDF9E6D2EC4}"/>
                  </a:ext>
                </a:extLst>
              </p:cNvPr>
              <p:cNvSpPr/>
              <p:nvPr/>
            </p:nvSpPr>
            <p:spPr bwMode="auto">
              <a:xfrm>
                <a:off x="35840988" y="688975"/>
                <a:ext cx="122238" cy="284163"/>
              </a:xfrm>
              <a:custGeom>
                <a:avLst/>
                <a:gdLst>
                  <a:gd name="T0" fmla="*/ 29 w 29"/>
                  <a:gd name="T1" fmla="*/ 52 h 67"/>
                  <a:gd name="T2" fmla="*/ 14 w 29"/>
                  <a:gd name="T3" fmla="*/ 67 h 67"/>
                  <a:gd name="T4" fmla="*/ 14 w 29"/>
                  <a:gd name="T5" fmla="*/ 67 h 67"/>
                  <a:gd name="T6" fmla="*/ 0 w 29"/>
                  <a:gd name="T7" fmla="*/ 52 h 67"/>
                  <a:gd name="T8" fmla="*/ 0 w 29"/>
                  <a:gd name="T9" fmla="*/ 15 h 67"/>
                  <a:gd name="T10" fmla="*/ 14 w 29"/>
                  <a:gd name="T11" fmla="*/ 0 h 67"/>
                  <a:gd name="T12" fmla="*/ 14 w 29"/>
                  <a:gd name="T13" fmla="*/ 0 h 67"/>
                  <a:gd name="T14" fmla="*/ 29 w 29"/>
                  <a:gd name="T15" fmla="*/ 15 h 67"/>
                  <a:gd name="T16" fmla="*/ 29 w 29"/>
                  <a:gd name="T17"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67">
                    <a:moveTo>
                      <a:pt x="29" y="52"/>
                    </a:moveTo>
                    <a:cubicBezTo>
                      <a:pt x="29" y="60"/>
                      <a:pt x="23" y="67"/>
                      <a:pt x="14" y="67"/>
                    </a:cubicBezTo>
                    <a:cubicBezTo>
                      <a:pt x="14" y="67"/>
                      <a:pt x="14" y="67"/>
                      <a:pt x="14" y="67"/>
                    </a:cubicBezTo>
                    <a:cubicBezTo>
                      <a:pt x="6" y="67"/>
                      <a:pt x="0" y="60"/>
                      <a:pt x="0" y="52"/>
                    </a:cubicBezTo>
                    <a:cubicBezTo>
                      <a:pt x="0" y="15"/>
                      <a:pt x="0" y="15"/>
                      <a:pt x="0" y="15"/>
                    </a:cubicBezTo>
                    <a:cubicBezTo>
                      <a:pt x="0" y="7"/>
                      <a:pt x="6" y="0"/>
                      <a:pt x="14" y="0"/>
                    </a:cubicBezTo>
                    <a:cubicBezTo>
                      <a:pt x="14" y="0"/>
                      <a:pt x="14" y="0"/>
                      <a:pt x="14" y="0"/>
                    </a:cubicBezTo>
                    <a:cubicBezTo>
                      <a:pt x="23" y="0"/>
                      <a:pt x="29" y="7"/>
                      <a:pt x="29" y="15"/>
                    </a:cubicBezTo>
                    <a:lnTo>
                      <a:pt x="29"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grpSp>
        <p:sp>
          <p:nvSpPr>
            <p:cNvPr id="31" name="文本框 175">
              <a:extLst>
                <a:ext uri="{FF2B5EF4-FFF2-40B4-BE49-F238E27FC236}">
                  <a16:creationId xmlns:a16="http://schemas.microsoft.com/office/drawing/2014/main" id="{48BC2C6B-B29E-8275-F942-4D76047A18B2}"/>
                </a:ext>
              </a:extLst>
            </p:cNvPr>
            <p:cNvSpPr txBox="1"/>
            <p:nvPr/>
          </p:nvSpPr>
          <p:spPr>
            <a:xfrm>
              <a:off x="10074729" y="4310671"/>
              <a:ext cx="1554480" cy="368300"/>
            </a:xfrm>
            <a:prstGeom prst="rect">
              <a:avLst/>
            </a:prstGeom>
            <a:noFill/>
          </p:spPr>
          <p:txBody>
            <a:bodyPr wrap="none" rtlCol="0">
              <a:spAutoFit/>
            </a:bodyPr>
            <a:lstStyle/>
            <a:p>
              <a:r>
                <a:rPr lang="zh-CN" altLang="en-US" dirty="0">
                  <a:solidFill>
                    <a:prstClr val="black">
                      <a:lumMod val="75000"/>
                      <a:lumOff val="25000"/>
                    </a:prstClr>
                  </a:solidFill>
                  <a:cs typeface="+mn-ea"/>
                  <a:sym typeface="+mn-lt"/>
                </a:rPr>
                <a:t>导师：任安虎</a:t>
              </a:r>
            </a:p>
          </p:txBody>
        </p:sp>
      </p:grpSp>
    </p:spTree>
    <p:extLst>
      <p:ext uri="{BB962C8B-B14F-4D97-AF65-F5344CB8AC3E}">
        <p14:creationId xmlns:p14="http://schemas.microsoft.com/office/powerpoint/2010/main" val="206633422"/>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E7EF6335-9D41-433C-7167-53696AE7944A}"/>
              </a:ext>
            </a:extLst>
          </p:cNvPr>
          <p:cNvGrpSpPr/>
          <p:nvPr/>
        </p:nvGrpSpPr>
        <p:grpSpPr>
          <a:xfrm>
            <a:off x="0" y="0"/>
            <a:ext cx="1540161" cy="1402872"/>
            <a:chOff x="-191401" y="-32180"/>
            <a:chExt cx="2123079" cy="1933830"/>
          </a:xfrm>
        </p:grpSpPr>
        <p:pic>
          <p:nvPicPr>
            <p:cNvPr id="6" name="图片 5">
              <a:extLst>
                <a:ext uri="{FF2B5EF4-FFF2-40B4-BE49-F238E27FC236}">
                  <a16:creationId xmlns:a16="http://schemas.microsoft.com/office/drawing/2014/main" id="{FE6FD926-F6F9-2E44-DAB6-AF2B26CAD0C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98266" y="-32180"/>
              <a:ext cx="1433412" cy="1433412"/>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pic>
          <p:nvPicPr>
            <p:cNvPr id="7" name="图片 6">
              <a:extLst>
                <a:ext uri="{FF2B5EF4-FFF2-40B4-BE49-F238E27FC236}">
                  <a16:creationId xmlns:a16="http://schemas.microsoft.com/office/drawing/2014/main" id="{B29EED38-B756-DD18-A4AA-5F830611EDC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91401" y="732101"/>
              <a:ext cx="1169550" cy="1169549"/>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grpSp>
      <p:sp>
        <p:nvSpPr>
          <p:cNvPr id="9" name="文本框 8">
            <a:extLst>
              <a:ext uri="{FF2B5EF4-FFF2-40B4-BE49-F238E27FC236}">
                <a16:creationId xmlns:a16="http://schemas.microsoft.com/office/drawing/2014/main" id="{50C439D0-99BE-027B-D650-842182E97209}"/>
              </a:ext>
            </a:extLst>
          </p:cNvPr>
          <p:cNvSpPr txBox="1"/>
          <p:nvPr/>
        </p:nvSpPr>
        <p:spPr>
          <a:xfrm>
            <a:off x="1707204" y="282102"/>
            <a:ext cx="8424153" cy="646331"/>
          </a:xfrm>
          <a:prstGeom prst="rect">
            <a:avLst/>
          </a:prstGeom>
          <a:noFill/>
        </p:spPr>
        <p:txBody>
          <a:bodyPr wrap="square" rtlCol="0">
            <a:spAutoFit/>
          </a:bodyPr>
          <a:lstStyle/>
          <a:p>
            <a:r>
              <a:rPr lang="zh-CN" altLang="en-US" sz="3600" dirty="0">
                <a:solidFill>
                  <a:srgbClr val="93B0C1"/>
                </a:solidFill>
                <a:cs typeface="+mn-ea"/>
              </a:rPr>
              <a:t>整体方案设计</a:t>
            </a:r>
          </a:p>
        </p:txBody>
      </p:sp>
      <p:sp>
        <p:nvSpPr>
          <p:cNvPr id="10" name="文本框 9">
            <a:extLst>
              <a:ext uri="{FF2B5EF4-FFF2-40B4-BE49-F238E27FC236}">
                <a16:creationId xmlns:a16="http://schemas.microsoft.com/office/drawing/2014/main" id="{40B486BB-268D-4F43-CE16-B13919E29FAF}"/>
              </a:ext>
            </a:extLst>
          </p:cNvPr>
          <p:cNvSpPr txBox="1"/>
          <p:nvPr/>
        </p:nvSpPr>
        <p:spPr>
          <a:xfrm>
            <a:off x="1113817" y="1152728"/>
            <a:ext cx="10792838" cy="1200329"/>
          </a:xfrm>
          <a:prstGeom prst="rect">
            <a:avLst/>
          </a:prstGeom>
          <a:noFill/>
        </p:spPr>
        <p:txBody>
          <a:bodyPr wrap="square" rtlCol="0">
            <a:spAutoFit/>
          </a:bodyPr>
          <a:lstStyle/>
          <a:p>
            <a:r>
              <a:rPr lang="en-US" altLang="zh-CN" dirty="0"/>
              <a:t>	</a:t>
            </a:r>
            <a:r>
              <a:rPr lang="zh-CN" altLang="en-US" dirty="0"/>
              <a:t>针对这种情况我们设计了远程人机交互物流车，此车适用于多种场景，该物流车利用了先进的传感器、摄像头、电机等设备，运用了工业算法、</a:t>
            </a:r>
            <a:r>
              <a:rPr lang="en-US" altLang="zh-CN" dirty="0"/>
              <a:t>PID</a:t>
            </a:r>
            <a:r>
              <a:rPr lang="zh-CN" altLang="en-US" dirty="0"/>
              <a:t>算法、</a:t>
            </a:r>
            <a:r>
              <a:rPr lang="en-US" altLang="zh-CN" dirty="0"/>
              <a:t>FFO</a:t>
            </a:r>
            <a:r>
              <a:rPr lang="zh-CN" altLang="en-US" dirty="0"/>
              <a:t>矢量算法、卷积神经网络等控制，可以实现远程监控和操作，降低人为操作风险，提高物流效率。远程人机交互物流车不仅可以减少人力成本，提高工作效率，还可以实现</a:t>
            </a:r>
            <a:r>
              <a:rPr lang="en-US" altLang="zh-CN" dirty="0"/>
              <a:t>24</a:t>
            </a:r>
            <a:r>
              <a:rPr lang="zh-CN" altLang="en-US" dirty="0"/>
              <a:t>小时全天候的运行，为物流行业带来了巨大的便利和效益。</a:t>
            </a:r>
          </a:p>
        </p:txBody>
      </p:sp>
      <p:cxnSp>
        <p:nvCxnSpPr>
          <p:cNvPr id="12" name="直接连接符 11">
            <a:extLst>
              <a:ext uri="{FF2B5EF4-FFF2-40B4-BE49-F238E27FC236}">
                <a16:creationId xmlns:a16="http://schemas.microsoft.com/office/drawing/2014/main" id="{D911DDEE-4376-530E-CDC0-98264D878C22}"/>
              </a:ext>
            </a:extLst>
          </p:cNvPr>
          <p:cNvCxnSpPr>
            <a:cxnSpLocks/>
          </p:cNvCxnSpPr>
          <p:nvPr/>
        </p:nvCxnSpPr>
        <p:spPr>
          <a:xfrm>
            <a:off x="0" y="2466320"/>
            <a:ext cx="12192000" cy="50791"/>
          </a:xfrm>
          <a:prstGeom prst="line">
            <a:avLst/>
          </a:prstGeom>
          <a:ln w="1524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11FB2562-7CF1-8102-D876-7BA16598D47F}"/>
              </a:ext>
            </a:extLst>
          </p:cNvPr>
          <p:cNvGrpSpPr/>
          <p:nvPr/>
        </p:nvGrpSpPr>
        <p:grpSpPr>
          <a:xfrm>
            <a:off x="7721765" y="2427151"/>
            <a:ext cx="1597567" cy="302782"/>
            <a:chOff x="500310" y="2527051"/>
            <a:chExt cx="1206894" cy="302782"/>
          </a:xfrm>
          <a:solidFill>
            <a:schemeClr val="accent1">
              <a:lumMod val="75000"/>
            </a:schemeClr>
          </a:solidFill>
          <a:effectLst>
            <a:outerShdw blurRad="50800" dist="38100" dir="5400000" algn="t" rotWithShape="0">
              <a:prstClr val="black">
                <a:alpha val="40000"/>
              </a:prstClr>
            </a:outerShdw>
          </a:effectLst>
        </p:grpSpPr>
        <p:sp>
          <p:nvSpPr>
            <p:cNvPr id="14" name="矩形: 圆角 13">
              <a:extLst>
                <a:ext uri="{FF2B5EF4-FFF2-40B4-BE49-F238E27FC236}">
                  <a16:creationId xmlns:a16="http://schemas.microsoft.com/office/drawing/2014/main" id="{922D4176-9C03-C6B0-8255-B16B51C9B202}"/>
                </a:ext>
              </a:extLst>
            </p:cNvPr>
            <p:cNvSpPr/>
            <p:nvPr/>
          </p:nvSpPr>
          <p:spPr>
            <a:xfrm>
              <a:off x="500310" y="2527051"/>
              <a:ext cx="1206894" cy="15139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等腰三角形 14">
              <a:extLst>
                <a:ext uri="{FF2B5EF4-FFF2-40B4-BE49-F238E27FC236}">
                  <a16:creationId xmlns:a16="http://schemas.microsoft.com/office/drawing/2014/main" id="{4E6FF1CE-4EE5-D7FD-E751-BBC38E619CBA}"/>
                </a:ext>
              </a:extLst>
            </p:cNvPr>
            <p:cNvSpPr/>
            <p:nvPr/>
          </p:nvSpPr>
          <p:spPr>
            <a:xfrm rot="10800000">
              <a:off x="1004049" y="2678442"/>
              <a:ext cx="199417" cy="151391"/>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a:extLst>
              <a:ext uri="{FF2B5EF4-FFF2-40B4-BE49-F238E27FC236}">
                <a16:creationId xmlns:a16="http://schemas.microsoft.com/office/drawing/2014/main" id="{F1A20AF7-58F3-53BA-EA3B-5133E2939165}"/>
              </a:ext>
            </a:extLst>
          </p:cNvPr>
          <p:cNvGrpSpPr/>
          <p:nvPr/>
        </p:nvGrpSpPr>
        <p:grpSpPr>
          <a:xfrm>
            <a:off x="86530" y="2876775"/>
            <a:ext cx="2223704" cy="3082081"/>
            <a:chOff x="86530" y="2876775"/>
            <a:chExt cx="2223704" cy="3082081"/>
          </a:xfrm>
          <a:gradFill>
            <a:gsLst>
              <a:gs pos="0">
                <a:srgbClr val="E5EAEE">
                  <a:alpha val="39000"/>
                </a:srgbClr>
              </a:gs>
              <a:gs pos="60000">
                <a:srgbClr val="FDFDFD"/>
              </a:gs>
            </a:gsLst>
            <a:lin ang="13200000" scaled="0"/>
          </a:gradFill>
          <a:effectLst>
            <a:outerShdw blurRad="50800" dist="50800" dir="5400000" algn="ctr" rotWithShape="0">
              <a:schemeClr val="bg1"/>
            </a:outerShdw>
          </a:effectLst>
        </p:grpSpPr>
        <p:sp>
          <p:nvSpPr>
            <p:cNvPr id="25" name="矩形: 圆角 24">
              <a:extLst>
                <a:ext uri="{FF2B5EF4-FFF2-40B4-BE49-F238E27FC236}">
                  <a16:creationId xmlns:a16="http://schemas.microsoft.com/office/drawing/2014/main" id="{A3E586ED-ACE5-3065-4648-6994915FBEDE}"/>
                </a:ext>
              </a:extLst>
            </p:cNvPr>
            <p:cNvSpPr/>
            <p:nvPr/>
          </p:nvSpPr>
          <p:spPr>
            <a:xfrm>
              <a:off x="86530" y="2876775"/>
              <a:ext cx="2223704" cy="3082081"/>
            </a:xfrm>
            <a:prstGeom prst="roundRect">
              <a:avLst>
                <a:gd name="adj" fmla="val 6319"/>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8" name="直接连接符 27">
              <a:extLst>
                <a:ext uri="{FF2B5EF4-FFF2-40B4-BE49-F238E27FC236}">
                  <a16:creationId xmlns:a16="http://schemas.microsoft.com/office/drawing/2014/main" id="{60962551-900F-6FAC-1739-BF7ABF3448EE}"/>
                </a:ext>
              </a:extLst>
            </p:cNvPr>
            <p:cNvCxnSpPr>
              <a:cxnSpLocks/>
            </p:cNvCxnSpPr>
            <p:nvPr/>
          </p:nvCxnSpPr>
          <p:spPr>
            <a:xfrm>
              <a:off x="289478" y="3495611"/>
              <a:ext cx="1910636" cy="0"/>
            </a:xfrm>
            <a:prstGeom prst="line">
              <a:avLst/>
            </a:prstGeom>
            <a:grpFill/>
            <a:ln w="254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198EE070-D24A-EBE7-F263-70317941C3EE}"/>
                </a:ext>
              </a:extLst>
            </p:cNvPr>
            <p:cNvSpPr txBox="1"/>
            <p:nvPr/>
          </p:nvSpPr>
          <p:spPr>
            <a:xfrm>
              <a:off x="424217" y="3700281"/>
              <a:ext cx="1677045" cy="1670073"/>
            </a:xfrm>
            <a:prstGeom prst="rect">
              <a:avLst/>
            </a:prstGeom>
            <a:noFill/>
          </p:spPr>
          <p:txBody>
            <a:bodyPr wrap="square" rtlCol="0">
              <a:spAutoFit/>
            </a:bodyPr>
            <a:lstStyle/>
            <a:p>
              <a:pPr>
                <a:lnSpc>
                  <a:spcPct val="150000"/>
                </a:lnSpc>
              </a:pPr>
              <a:r>
                <a:rPr lang="zh-CN" altLang="en-US" sz="1400" dirty="0"/>
                <a:t>采用</a:t>
              </a:r>
              <a:r>
                <a:rPr lang="en-US" altLang="zh-CN" sz="1400" dirty="0"/>
                <a:t>42</a:t>
              </a:r>
              <a:r>
                <a:rPr lang="zh-CN" altLang="en-US" sz="1400" dirty="0"/>
                <a:t>步进电机驱动麦克纳姆轮，实现复杂场景下的灵活运动，受到环境影响因素较小</a:t>
              </a:r>
            </a:p>
          </p:txBody>
        </p:sp>
        <p:sp>
          <p:nvSpPr>
            <p:cNvPr id="33" name="文本框 32">
              <a:extLst>
                <a:ext uri="{FF2B5EF4-FFF2-40B4-BE49-F238E27FC236}">
                  <a16:creationId xmlns:a16="http://schemas.microsoft.com/office/drawing/2014/main" id="{56EC4D3B-EF0E-25DC-41E5-C953DE780609}"/>
                </a:ext>
              </a:extLst>
            </p:cNvPr>
            <p:cNvSpPr txBox="1"/>
            <p:nvPr/>
          </p:nvSpPr>
          <p:spPr>
            <a:xfrm>
              <a:off x="611399" y="3034324"/>
              <a:ext cx="1150789" cy="369332"/>
            </a:xfrm>
            <a:prstGeom prst="rect">
              <a:avLst/>
            </a:prstGeom>
            <a:noFill/>
          </p:spPr>
          <p:txBody>
            <a:bodyPr wrap="square" rtlCol="0">
              <a:spAutoFit/>
            </a:bodyPr>
            <a:lstStyle/>
            <a:p>
              <a:r>
                <a:rPr lang="zh-CN" altLang="en-US" sz="1800" dirty="0">
                  <a:latin typeface="+mn-lt"/>
                  <a:ea typeface="+mn-ea"/>
                  <a:cs typeface="+mn-ea"/>
                  <a:sym typeface="+mn-lt"/>
                </a:rPr>
                <a:t>移动方案</a:t>
              </a:r>
            </a:p>
          </p:txBody>
        </p:sp>
      </p:grpSp>
      <p:grpSp>
        <p:nvGrpSpPr>
          <p:cNvPr id="48" name="组合 47">
            <a:extLst>
              <a:ext uri="{FF2B5EF4-FFF2-40B4-BE49-F238E27FC236}">
                <a16:creationId xmlns:a16="http://schemas.microsoft.com/office/drawing/2014/main" id="{BB57E752-2CEA-BE5C-A6F1-95CE81D339B9}"/>
              </a:ext>
            </a:extLst>
          </p:cNvPr>
          <p:cNvGrpSpPr/>
          <p:nvPr/>
        </p:nvGrpSpPr>
        <p:grpSpPr>
          <a:xfrm>
            <a:off x="2557495" y="2876777"/>
            <a:ext cx="2223704" cy="3082081"/>
            <a:chOff x="2557495" y="2876777"/>
            <a:chExt cx="2223704" cy="3082081"/>
          </a:xfrm>
        </p:grpSpPr>
        <p:sp>
          <p:nvSpPr>
            <p:cNvPr id="24" name="矩形: 圆角 23">
              <a:extLst>
                <a:ext uri="{FF2B5EF4-FFF2-40B4-BE49-F238E27FC236}">
                  <a16:creationId xmlns:a16="http://schemas.microsoft.com/office/drawing/2014/main" id="{CEAEC636-E641-449C-6DAF-D5A7E0BD0F6E}"/>
                </a:ext>
              </a:extLst>
            </p:cNvPr>
            <p:cNvSpPr/>
            <p:nvPr/>
          </p:nvSpPr>
          <p:spPr>
            <a:xfrm>
              <a:off x="2557495" y="2876777"/>
              <a:ext cx="2223704" cy="3082081"/>
            </a:xfrm>
            <a:prstGeom prst="roundRect">
              <a:avLst>
                <a:gd name="adj" fmla="val 6319"/>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26" name="文本框 25">
              <a:extLst>
                <a:ext uri="{FF2B5EF4-FFF2-40B4-BE49-F238E27FC236}">
                  <a16:creationId xmlns:a16="http://schemas.microsoft.com/office/drawing/2014/main" id="{BE2624E5-E0E5-0B9F-5EED-8B495EB6AE3F}"/>
                </a:ext>
              </a:extLst>
            </p:cNvPr>
            <p:cNvSpPr txBox="1"/>
            <p:nvPr/>
          </p:nvSpPr>
          <p:spPr>
            <a:xfrm>
              <a:off x="3114254" y="3034324"/>
              <a:ext cx="1110185" cy="369332"/>
            </a:xfrm>
            <a:prstGeom prst="rect">
              <a:avLst/>
            </a:prstGeom>
            <a:noFill/>
          </p:spPr>
          <p:txBody>
            <a:bodyPr wrap="square" rtlCol="0">
              <a:spAutoFit/>
            </a:bodyPr>
            <a:lstStyle/>
            <a:p>
              <a:r>
                <a:rPr lang="zh-CN" altLang="en-US" dirty="0">
                  <a:cs typeface="+mn-ea"/>
                  <a:sym typeface="+mn-lt"/>
                </a:rPr>
                <a:t>抓取方案</a:t>
              </a:r>
              <a:endParaRPr lang="zh-CN" altLang="en-US" sz="1800" dirty="0">
                <a:latin typeface="+mn-lt"/>
                <a:ea typeface="+mn-ea"/>
                <a:cs typeface="+mn-ea"/>
                <a:sym typeface="+mn-lt"/>
              </a:endParaRPr>
            </a:p>
          </p:txBody>
        </p:sp>
        <p:cxnSp>
          <p:nvCxnSpPr>
            <p:cNvPr id="37" name="直接连接符 36">
              <a:extLst>
                <a:ext uri="{FF2B5EF4-FFF2-40B4-BE49-F238E27FC236}">
                  <a16:creationId xmlns:a16="http://schemas.microsoft.com/office/drawing/2014/main" id="{557E3DBB-219E-8224-36E9-2505CD5653BA}"/>
                </a:ext>
              </a:extLst>
            </p:cNvPr>
            <p:cNvCxnSpPr>
              <a:cxnSpLocks/>
            </p:cNvCxnSpPr>
            <p:nvPr/>
          </p:nvCxnSpPr>
          <p:spPr>
            <a:xfrm>
              <a:off x="2714029" y="3486022"/>
              <a:ext cx="191063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94EAF146-F82C-AA5A-9AB8-2D75D2552721}"/>
                </a:ext>
              </a:extLst>
            </p:cNvPr>
            <p:cNvSpPr txBox="1"/>
            <p:nvPr/>
          </p:nvSpPr>
          <p:spPr>
            <a:xfrm>
              <a:off x="2830823" y="3580559"/>
              <a:ext cx="1677045" cy="1993238"/>
            </a:xfrm>
            <a:prstGeom prst="rect">
              <a:avLst/>
            </a:prstGeom>
            <a:noFill/>
          </p:spPr>
          <p:txBody>
            <a:bodyPr wrap="square" rtlCol="0">
              <a:spAutoFit/>
            </a:bodyPr>
            <a:lstStyle/>
            <a:p>
              <a:pPr>
                <a:lnSpc>
                  <a:spcPct val="150000"/>
                </a:lnSpc>
              </a:pPr>
              <a:r>
                <a:rPr lang="zh-CN" altLang="en-US" sz="1400" dirty="0"/>
                <a:t>采用双关节机械臂和云台为载体，搭配机械臂末端夹具，能够实现多任务抓取扫描，搬运，分配</a:t>
              </a:r>
            </a:p>
          </p:txBody>
        </p:sp>
      </p:grpSp>
      <p:grpSp>
        <p:nvGrpSpPr>
          <p:cNvPr id="47" name="组合 46">
            <a:extLst>
              <a:ext uri="{FF2B5EF4-FFF2-40B4-BE49-F238E27FC236}">
                <a16:creationId xmlns:a16="http://schemas.microsoft.com/office/drawing/2014/main" id="{319F4A59-55A0-5B1B-C6B1-8965F93FFA5B}"/>
              </a:ext>
            </a:extLst>
          </p:cNvPr>
          <p:cNvGrpSpPr/>
          <p:nvPr/>
        </p:nvGrpSpPr>
        <p:grpSpPr>
          <a:xfrm>
            <a:off x="4984148" y="2876777"/>
            <a:ext cx="2223704" cy="3082081"/>
            <a:chOff x="4984148" y="2876777"/>
            <a:chExt cx="2223704" cy="3082081"/>
          </a:xfrm>
          <a:effectLst>
            <a:outerShdw blurRad="50800" dist="50800" dir="5400000" algn="ctr" rotWithShape="0">
              <a:schemeClr val="bg1"/>
            </a:outerShdw>
          </a:effectLst>
        </p:grpSpPr>
        <p:sp>
          <p:nvSpPr>
            <p:cNvPr id="23" name="矩形: 圆角 22">
              <a:extLst>
                <a:ext uri="{FF2B5EF4-FFF2-40B4-BE49-F238E27FC236}">
                  <a16:creationId xmlns:a16="http://schemas.microsoft.com/office/drawing/2014/main" id="{B8CBF5B5-2297-D78C-5A16-7A44C75894C7}"/>
                </a:ext>
              </a:extLst>
            </p:cNvPr>
            <p:cNvSpPr/>
            <p:nvPr/>
          </p:nvSpPr>
          <p:spPr>
            <a:xfrm>
              <a:off x="4984148" y="2876777"/>
              <a:ext cx="2223704" cy="3082081"/>
            </a:xfrm>
            <a:prstGeom prst="roundRect">
              <a:avLst>
                <a:gd name="adj" fmla="val 6319"/>
              </a:avLst>
            </a:prstGeom>
            <a:solidFill>
              <a:schemeClr val="bg1"/>
            </a:solidFill>
            <a:ln>
              <a:noFill/>
            </a:ln>
            <a:effectLst>
              <a:outerShdw blurRad="63500" sx="102000" sy="102000" algn="ctr" rotWithShape="0">
                <a:schemeClr val="bg2">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34" name="文本框 33">
              <a:extLst>
                <a:ext uri="{FF2B5EF4-FFF2-40B4-BE49-F238E27FC236}">
                  <a16:creationId xmlns:a16="http://schemas.microsoft.com/office/drawing/2014/main" id="{B376CE9E-9D67-8B51-4CB9-CF2D8D741408}"/>
                </a:ext>
              </a:extLst>
            </p:cNvPr>
            <p:cNvSpPr txBox="1"/>
            <p:nvPr/>
          </p:nvSpPr>
          <p:spPr>
            <a:xfrm>
              <a:off x="5530625" y="3036636"/>
              <a:ext cx="1130750" cy="369332"/>
            </a:xfrm>
            <a:prstGeom prst="rect">
              <a:avLst/>
            </a:prstGeom>
            <a:noFill/>
          </p:spPr>
          <p:txBody>
            <a:bodyPr wrap="square" rtlCol="0">
              <a:spAutoFit/>
            </a:bodyPr>
            <a:lstStyle/>
            <a:p>
              <a:r>
                <a:rPr lang="zh-CN" altLang="en-US" sz="1800" dirty="0">
                  <a:latin typeface="+mn-lt"/>
                  <a:ea typeface="+mn-ea"/>
                  <a:cs typeface="+mn-ea"/>
                  <a:sym typeface="+mn-lt"/>
                </a:rPr>
                <a:t>避障方案</a:t>
              </a:r>
            </a:p>
          </p:txBody>
        </p:sp>
        <p:cxnSp>
          <p:nvCxnSpPr>
            <p:cNvPr id="38" name="直接连接符 37">
              <a:extLst>
                <a:ext uri="{FF2B5EF4-FFF2-40B4-BE49-F238E27FC236}">
                  <a16:creationId xmlns:a16="http://schemas.microsoft.com/office/drawing/2014/main" id="{50C45705-C1F6-6AC0-1507-B2D973815A16}"/>
                </a:ext>
              </a:extLst>
            </p:cNvPr>
            <p:cNvCxnSpPr>
              <a:cxnSpLocks/>
            </p:cNvCxnSpPr>
            <p:nvPr/>
          </p:nvCxnSpPr>
          <p:spPr>
            <a:xfrm>
              <a:off x="5140682" y="3495611"/>
              <a:ext cx="191063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5C00FCBA-0A16-4631-F536-0B76DDCBA703}"/>
                </a:ext>
              </a:extLst>
            </p:cNvPr>
            <p:cNvSpPr txBox="1"/>
            <p:nvPr/>
          </p:nvSpPr>
          <p:spPr>
            <a:xfrm>
              <a:off x="5257477" y="3580559"/>
              <a:ext cx="1677045" cy="1993238"/>
            </a:xfrm>
            <a:prstGeom prst="rect">
              <a:avLst/>
            </a:prstGeom>
            <a:noFill/>
          </p:spPr>
          <p:txBody>
            <a:bodyPr wrap="square" rtlCol="0">
              <a:spAutoFit/>
            </a:bodyPr>
            <a:lstStyle/>
            <a:p>
              <a:pPr>
                <a:lnSpc>
                  <a:spcPct val="150000"/>
                </a:lnSpc>
              </a:pPr>
              <a:r>
                <a:rPr lang="zh-CN" altLang="en-US" sz="1400" dirty="0"/>
                <a:t>采用较为成熟的超声波测距方式，实现对前方的距离检测，发现有障碍后会利用算法实现自动避障和路径规划</a:t>
              </a:r>
            </a:p>
          </p:txBody>
        </p:sp>
      </p:grpSp>
      <p:grpSp>
        <p:nvGrpSpPr>
          <p:cNvPr id="46" name="组合 45">
            <a:extLst>
              <a:ext uri="{FF2B5EF4-FFF2-40B4-BE49-F238E27FC236}">
                <a16:creationId xmlns:a16="http://schemas.microsoft.com/office/drawing/2014/main" id="{CD666DB4-503C-7EA6-AE26-F647C4E97DF4}"/>
              </a:ext>
            </a:extLst>
          </p:cNvPr>
          <p:cNvGrpSpPr/>
          <p:nvPr/>
        </p:nvGrpSpPr>
        <p:grpSpPr>
          <a:xfrm>
            <a:off x="7408698" y="2876776"/>
            <a:ext cx="2223704" cy="3082081"/>
            <a:chOff x="7408698" y="2876776"/>
            <a:chExt cx="2223704" cy="3082081"/>
          </a:xfrm>
          <a:solidFill>
            <a:schemeClr val="bg1"/>
          </a:solidFill>
        </p:grpSpPr>
        <p:sp>
          <p:nvSpPr>
            <p:cNvPr id="22" name="矩形: 圆角 21">
              <a:extLst>
                <a:ext uri="{FF2B5EF4-FFF2-40B4-BE49-F238E27FC236}">
                  <a16:creationId xmlns:a16="http://schemas.microsoft.com/office/drawing/2014/main" id="{C23BBB5E-D01F-8A9E-0D1B-A9E68791A4FB}"/>
                </a:ext>
              </a:extLst>
            </p:cNvPr>
            <p:cNvSpPr/>
            <p:nvPr/>
          </p:nvSpPr>
          <p:spPr>
            <a:xfrm>
              <a:off x="7408698" y="2876776"/>
              <a:ext cx="2223704" cy="3082081"/>
            </a:xfrm>
            <a:prstGeom prst="roundRect">
              <a:avLst>
                <a:gd name="adj" fmla="val 6319"/>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a:effectLst>
              <a:outerShdw blurRad="63500" sx="102000" sy="102000" algn="ctr"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5" name="文本框 34">
              <a:extLst>
                <a:ext uri="{FF2B5EF4-FFF2-40B4-BE49-F238E27FC236}">
                  <a16:creationId xmlns:a16="http://schemas.microsoft.com/office/drawing/2014/main" id="{BFB2F361-B53B-162D-C898-E84C4E3DE60F}"/>
                </a:ext>
              </a:extLst>
            </p:cNvPr>
            <p:cNvSpPr txBox="1"/>
            <p:nvPr/>
          </p:nvSpPr>
          <p:spPr>
            <a:xfrm>
              <a:off x="7968190" y="3034324"/>
              <a:ext cx="1108926" cy="369332"/>
            </a:xfrm>
            <a:prstGeom prst="rect">
              <a:avLst/>
            </a:prstGeom>
            <a:noFill/>
          </p:spPr>
          <p:txBody>
            <a:bodyPr wrap="square" rtlCol="0">
              <a:spAutoFit/>
            </a:bodyPr>
            <a:lstStyle/>
            <a:p>
              <a:r>
                <a:rPr lang="zh-CN" altLang="en-US" dirty="0">
                  <a:cs typeface="+mn-ea"/>
                  <a:sym typeface="+mn-lt"/>
                </a:rPr>
                <a:t>交互</a:t>
              </a:r>
              <a:r>
                <a:rPr lang="zh-CN" altLang="en-US" sz="1800" dirty="0">
                  <a:latin typeface="+mn-lt"/>
                  <a:ea typeface="+mn-ea"/>
                  <a:cs typeface="+mn-ea"/>
                  <a:sym typeface="+mn-lt"/>
                </a:rPr>
                <a:t>方案</a:t>
              </a:r>
            </a:p>
          </p:txBody>
        </p:sp>
        <p:cxnSp>
          <p:nvCxnSpPr>
            <p:cNvPr id="39" name="直接连接符 38">
              <a:extLst>
                <a:ext uri="{FF2B5EF4-FFF2-40B4-BE49-F238E27FC236}">
                  <a16:creationId xmlns:a16="http://schemas.microsoft.com/office/drawing/2014/main" id="{EB1A1C21-46EF-C028-BD1A-555650991CFC}"/>
                </a:ext>
              </a:extLst>
            </p:cNvPr>
            <p:cNvCxnSpPr>
              <a:cxnSpLocks/>
            </p:cNvCxnSpPr>
            <p:nvPr/>
          </p:nvCxnSpPr>
          <p:spPr>
            <a:xfrm>
              <a:off x="7567335" y="3500152"/>
              <a:ext cx="1910636" cy="0"/>
            </a:xfrm>
            <a:prstGeom prst="line">
              <a:avLst/>
            </a:prstGeom>
            <a:grpFill/>
            <a:ln w="254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47946FC1-35B7-7BB2-4E25-DDD0B0D0927D}"/>
                </a:ext>
              </a:extLst>
            </p:cNvPr>
            <p:cNvSpPr txBox="1"/>
            <p:nvPr/>
          </p:nvSpPr>
          <p:spPr>
            <a:xfrm>
              <a:off x="7682027" y="3495611"/>
              <a:ext cx="1677045" cy="2316403"/>
            </a:xfrm>
            <a:prstGeom prst="rect">
              <a:avLst/>
            </a:prstGeom>
            <a:noFill/>
          </p:spPr>
          <p:txBody>
            <a:bodyPr wrap="square" rtlCol="0">
              <a:spAutoFit/>
            </a:bodyPr>
            <a:lstStyle/>
            <a:p>
              <a:pPr>
                <a:lnSpc>
                  <a:spcPct val="150000"/>
                </a:lnSpc>
              </a:pPr>
              <a:r>
                <a:rPr lang="zh-CN" altLang="en-US" sz="1400" dirty="0"/>
                <a:t>采用低功耗，高显示的</a:t>
              </a:r>
              <a:r>
                <a:rPr lang="en-US" altLang="zh-CN" sz="1400" dirty="0"/>
                <a:t>OLED</a:t>
              </a:r>
              <a:r>
                <a:rPr lang="zh-CN" altLang="en-US" sz="1400" dirty="0"/>
                <a:t>作为人机交互的渠道，与</a:t>
              </a:r>
              <a:r>
                <a:rPr lang="en-US" altLang="zh-CN" sz="1400" dirty="0"/>
                <a:t>ESP8266</a:t>
              </a:r>
              <a:r>
                <a:rPr lang="zh-CN" altLang="en-US" sz="1400" dirty="0"/>
                <a:t>结合，设置参数和数据直接上传云端，完成信息的收集和分配</a:t>
              </a:r>
            </a:p>
          </p:txBody>
        </p:sp>
      </p:grpSp>
      <p:grpSp>
        <p:nvGrpSpPr>
          <p:cNvPr id="45" name="组合 44">
            <a:extLst>
              <a:ext uri="{FF2B5EF4-FFF2-40B4-BE49-F238E27FC236}">
                <a16:creationId xmlns:a16="http://schemas.microsoft.com/office/drawing/2014/main" id="{4772C33C-7341-A708-665B-0352B3A7E4D7}"/>
              </a:ext>
            </a:extLst>
          </p:cNvPr>
          <p:cNvGrpSpPr/>
          <p:nvPr/>
        </p:nvGrpSpPr>
        <p:grpSpPr>
          <a:xfrm>
            <a:off x="9835351" y="2876777"/>
            <a:ext cx="2223704" cy="3082081"/>
            <a:chOff x="9835351" y="2876777"/>
            <a:chExt cx="2223704" cy="3082081"/>
          </a:xfrm>
        </p:grpSpPr>
        <p:sp>
          <p:nvSpPr>
            <p:cNvPr id="21" name="矩形: 圆角 20">
              <a:extLst>
                <a:ext uri="{FF2B5EF4-FFF2-40B4-BE49-F238E27FC236}">
                  <a16:creationId xmlns:a16="http://schemas.microsoft.com/office/drawing/2014/main" id="{94103629-623E-F98C-1E1E-50384B459356}"/>
                </a:ext>
              </a:extLst>
            </p:cNvPr>
            <p:cNvSpPr/>
            <p:nvPr/>
          </p:nvSpPr>
          <p:spPr>
            <a:xfrm>
              <a:off x="9835351" y="2876777"/>
              <a:ext cx="2223704" cy="3082081"/>
            </a:xfrm>
            <a:prstGeom prst="roundRect">
              <a:avLst>
                <a:gd name="adj" fmla="val 6319"/>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6" name="文本框 35">
              <a:extLst>
                <a:ext uri="{FF2B5EF4-FFF2-40B4-BE49-F238E27FC236}">
                  <a16:creationId xmlns:a16="http://schemas.microsoft.com/office/drawing/2014/main" id="{FE5A463F-E1DB-9E81-D434-B9918EF64BEC}"/>
                </a:ext>
              </a:extLst>
            </p:cNvPr>
            <p:cNvSpPr txBox="1"/>
            <p:nvPr/>
          </p:nvSpPr>
          <p:spPr>
            <a:xfrm>
              <a:off x="10376971" y="3034324"/>
              <a:ext cx="1140463" cy="369332"/>
            </a:xfrm>
            <a:prstGeom prst="rect">
              <a:avLst/>
            </a:prstGeom>
            <a:noFill/>
          </p:spPr>
          <p:txBody>
            <a:bodyPr wrap="square" rtlCol="0">
              <a:spAutoFit/>
            </a:bodyPr>
            <a:lstStyle/>
            <a:p>
              <a:r>
                <a:rPr lang="zh-CN" altLang="en-US" sz="1800" dirty="0">
                  <a:solidFill>
                    <a:schemeClr val="bg1"/>
                  </a:solidFill>
                  <a:latin typeface="+mn-lt"/>
                  <a:ea typeface="+mn-ea"/>
                  <a:cs typeface="+mn-ea"/>
                  <a:sym typeface="+mn-lt"/>
                </a:rPr>
                <a:t>识别方案</a:t>
              </a:r>
            </a:p>
          </p:txBody>
        </p:sp>
        <p:cxnSp>
          <p:nvCxnSpPr>
            <p:cNvPr id="40" name="直接连接符 39">
              <a:extLst>
                <a:ext uri="{FF2B5EF4-FFF2-40B4-BE49-F238E27FC236}">
                  <a16:creationId xmlns:a16="http://schemas.microsoft.com/office/drawing/2014/main" id="{A373453A-A10C-488A-57C6-AE87593A0041}"/>
                </a:ext>
              </a:extLst>
            </p:cNvPr>
            <p:cNvCxnSpPr>
              <a:cxnSpLocks/>
            </p:cNvCxnSpPr>
            <p:nvPr/>
          </p:nvCxnSpPr>
          <p:spPr>
            <a:xfrm>
              <a:off x="9991885" y="3495611"/>
              <a:ext cx="1910636" cy="0"/>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8312AAF0-61E1-0628-A1F8-4796135DF575}"/>
                </a:ext>
              </a:extLst>
            </p:cNvPr>
            <p:cNvSpPr txBox="1"/>
            <p:nvPr/>
          </p:nvSpPr>
          <p:spPr>
            <a:xfrm>
              <a:off x="10131357" y="3454345"/>
              <a:ext cx="1677045" cy="1993238"/>
            </a:xfrm>
            <a:prstGeom prst="rect">
              <a:avLst/>
            </a:prstGeom>
            <a:noFill/>
          </p:spPr>
          <p:txBody>
            <a:bodyPr wrap="square" rtlCol="0">
              <a:spAutoFit/>
            </a:bodyPr>
            <a:lstStyle/>
            <a:p>
              <a:pPr>
                <a:lnSpc>
                  <a:spcPct val="150000"/>
                </a:lnSpc>
              </a:pPr>
              <a:r>
                <a:rPr lang="zh-CN" altLang="en-US" sz="1400" dirty="0">
                  <a:solidFill>
                    <a:schemeClr val="bg1"/>
                  </a:solidFill>
                </a:rPr>
                <a:t>采用</a:t>
              </a:r>
              <a:r>
                <a:rPr lang="en-US" altLang="zh-CN" sz="1400" dirty="0">
                  <a:solidFill>
                    <a:schemeClr val="bg1"/>
                  </a:solidFill>
                </a:rPr>
                <a:t>openmv</a:t>
              </a:r>
              <a:r>
                <a:rPr lang="zh-CN" altLang="en-US" sz="1400" dirty="0">
                  <a:solidFill>
                    <a:schemeClr val="bg1"/>
                  </a:solidFill>
                </a:rPr>
                <a:t>作为视觉识别模块，通过训练神经网络模型，实现物体识别，二维码识别，信息录入</a:t>
              </a:r>
            </a:p>
          </p:txBody>
        </p:sp>
      </p:grpSp>
    </p:spTree>
    <p:extLst>
      <p:ext uri="{BB962C8B-B14F-4D97-AF65-F5344CB8AC3E}">
        <p14:creationId xmlns:p14="http://schemas.microsoft.com/office/powerpoint/2010/main" val="581818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2000">
        <p159:morph option="byObject"/>
      </p:transition>
    </mc:Choice>
    <mc:Fallback xmlns="">
      <p:transition spd="slow" advTm="2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E7EF6335-9D41-433C-7167-53696AE7944A}"/>
              </a:ext>
            </a:extLst>
          </p:cNvPr>
          <p:cNvGrpSpPr/>
          <p:nvPr/>
        </p:nvGrpSpPr>
        <p:grpSpPr>
          <a:xfrm>
            <a:off x="0" y="0"/>
            <a:ext cx="1540161" cy="1402872"/>
            <a:chOff x="-191401" y="-32180"/>
            <a:chExt cx="2123079" cy="1933830"/>
          </a:xfrm>
        </p:grpSpPr>
        <p:pic>
          <p:nvPicPr>
            <p:cNvPr id="6" name="图片 5">
              <a:extLst>
                <a:ext uri="{FF2B5EF4-FFF2-40B4-BE49-F238E27FC236}">
                  <a16:creationId xmlns:a16="http://schemas.microsoft.com/office/drawing/2014/main" id="{FE6FD926-F6F9-2E44-DAB6-AF2B26CAD0C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98266" y="-32180"/>
              <a:ext cx="1433412" cy="1433412"/>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pic>
          <p:nvPicPr>
            <p:cNvPr id="7" name="图片 6">
              <a:extLst>
                <a:ext uri="{FF2B5EF4-FFF2-40B4-BE49-F238E27FC236}">
                  <a16:creationId xmlns:a16="http://schemas.microsoft.com/office/drawing/2014/main" id="{B29EED38-B756-DD18-A4AA-5F830611EDC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91401" y="732101"/>
              <a:ext cx="1169550" cy="1169549"/>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grpSp>
      <p:sp>
        <p:nvSpPr>
          <p:cNvPr id="9" name="文本框 8">
            <a:extLst>
              <a:ext uri="{FF2B5EF4-FFF2-40B4-BE49-F238E27FC236}">
                <a16:creationId xmlns:a16="http://schemas.microsoft.com/office/drawing/2014/main" id="{50C439D0-99BE-027B-D650-842182E97209}"/>
              </a:ext>
            </a:extLst>
          </p:cNvPr>
          <p:cNvSpPr txBox="1"/>
          <p:nvPr/>
        </p:nvSpPr>
        <p:spPr>
          <a:xfrm>
            <a:off x="1707204" y="282102"/>
            <a:ext cx="8424153" cy="646331"/>
          </a:xfrm>
          <a:prstGeom prst="rect">
            <a:avLst/>
          </a:prstGeom>
          <a:noFill/>
        </p:spPr>
        <p:txBody>
          <a:bodyPr wrap="square" rtlCol="0">
            <a:spAutoFit/>
          </a:bodyPr>
          <a:lstStyle/>
          <a:p>
            <a:r>
              <a:rPr lang="zh-CN" altLang="en-US" sz="3600" dirty="0">
                <a:solidFill>
                  <a:srgbClr val="93B0C1"/>
                </a:solidFill>
                <a:cs typeface="+mn-ea"/>
              </a:rPr>
              <a:t>整体方案设计</a:t>
            </a:r>
          </a:p>
        </p:txBody>
      </p:sp>
      <p:sp>
        <p:nvSpPr>
          <p:cNvPr id="10" name="文本框 9">
            <a:extLst>
              <a:ext uri="{FF2B5EF4-FFF2-40B4-BE49-F238E27FC236}">
                <a16:creationId xmlns:a16="http://schemas.microsoft.com/office/drawing/2014/main" id="{40B486BB-268D-4F43-CE16-B13919E29FAF}"/>
              </a:ext>
            </a:extLst>
          </p:cNvPr>
          <p:cNvSpPr txBox="1"/>
          <p:nvPr/>
        </p:nvSpPr>
        <p:spPr>
          <a:xfrm>
            <a:off x="1113817" y="1152728"/>
            <a:ext cx="10792838" cy="1200329"/>
          </a:xfrm>
          <a:prstGeom prst="rect">
            <a:avLst/>
          </a:prstGeom>
          <a:noFill/>
        </p:spPr>
        <p:txBody>
          <a:bodyPr wrap="square" rtlCol="0">
            <a:spAutoFit/>
          </a:bodyPr>
          <a:lstStyle/>
          <a:p>
            <a:r>
              <a:rPr lang="en-US" altLang="zh-CN" dirty="0"/>
              <a:t>	</a:t>
            </a:r>
            <a:r>
              <a:rPr lang="zh-CN" altLang="en-US" dirty="0"/>
              <a:t>针对这种情况我们设计了远程人机交互物流车，此车适用于多种场景，该物流车利用了先进的传感器、摄像头、电机等设备，运用了工业算法、</a:t>
            </a:r>
            <a:r>
              <a:rPr lang="en-US" altLang="zh-CN" dirty="0"/>
              <a:t>PID</a:t>
            </a:r>
            <a:r>
              <a:rPr lang="zh-CN" altLang="en-US" dirty="0"/>
              <a:t>算法、</a:t>
            </a:r>
            <a:r>
              <a:rPr lang="en-US" altLang="zh-CN" dirty="0"/>
              <a:t>FFO</a:t>
            </a:r>
            <a:r>
              <a:rPr lang="zh-CN" altLang="en-US" dirty="0"/>
              <a:t>矢量算法、卷积神经网络等控制，可以实现远程监控和操作，降低人为操作风险，提高物流效率。远程人机交互物流车不仅可以减少人力成本，提高工作效率，还可以实现</a:t>
            </a:r>
            <a:r>
              <a:rPr lang="en-US" altLang="zh-CN" dirty="0"/>
              <a:t>24</a:t>
            </a:r>
            <a:r>
              <a:rPr lang="zh-CN" altLang="en-US" dirty="0"/>
              <a:t>小时全天候的运行，为物流行业带来了巨大的便利和效益。</a:t>
            </a:r>
          </a:p>
        </p:txBody>
      </p:sp>
      <p:cxnSp>
        <p:nvCxnSpPr>
          <p:cNvPr id="12" name="直接连接符 11">
            <a:extLst>
              <a:ext uri="{FF2B5EF4-FFF2-40B4-BE49-F238E27FC236}">
                <a16:creationId xmlns:a16="http://schemas.microsoft.com/office/drawing/2014/main" id="{D911DDEE-4376-530E-CDC0-98264D878C22}"/>
              </a:ext>
            </a:extLst>
          </p:cNvPr>
          <p:cNvCxnSpPr>
            <a:cxnSpLocks/>
          </p:cNvCxnSpPr>
          <p:nvPr/>
        </p:nvCxnSpPr>
        <p:spPr>
          <a:xfrm>
            <a:off x="0" y="2466320"/>
            <a:ext cx="12192000" cy="50791"/>
          </a:xfrm>
          <a:prstGeom prst="line">
            <a:avLst/>
          </a:prstGeom>
          <a:ln w="1524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11FB2562-7CF1-8102-D876-7BA16598D47F}"/>
              </a:ext>
            </a:extLst>
          </p:cNvPr>
          <p:cNvGrpSpPr/>
          <p:nvPr/>
        </p:nvGrpSpPr>
        <p:grpSpPr>
          <a:xfrm>
            <a:off x="10171095" y="2436602"/>
            <a:ext cx="1597567" cy="302782"/>
            <a:chOff x="500310" y="2527051"/>
            <a:chExt cx="1206894" cy="302782"/>
          </a:xfrm>
          <a:solidFill>
            <a:schemeClr val="accent1">
              <a:lumMod val="75000"/>
            </a:schemeClr>
          </a:solidFill>
          <a:effectLst>
            <a:outerShdw blurRad="50800" dist="38100" dir="5400000" algn="t" rotWithShape="0">
              <a:prstClr val="black">
                <a:alpha val="40000"/>
              </a:prstClr>
            </a:outerShdw>
          </a:effectLst>
        </p:grpSpPr>
        <p:sp>
          <p:nvSpPr>
            <p:cNvPr id="14" name="矩形: 圆角 13">
              <a:extLst>
                <a:ext uri="{FF2B5EF4-FFF2-40B4-BE49-F238E27FC236}">
                  <a16:creationId xmlns:a16="http://schemas.microsoft.com/office/drawing/2014/main" id="{922D4176-9C03-C6B0-8255-B16B51C9B202}"/>
                </a:ext>
              </a:extLst>
            </p:cNvPr>
            <p:cNvSpPr/>
            <p:nvPr/>
          </p:nvSpPr>
          <p:spPr>
            <a:xfrm>
              <a:off x="500310" y="2527051"/>
              <a:ext cx="1206894" cy="15139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等腰三角形 14">
              <a:extLst>
                <a:ext uri="{FF2B5EF4-FFF2-40B4-BE49-F238E27FC236}">
                  <a16:creationId xmlns:a16="http://schemas.microsoft.com/office/drawing/2014/main" id="{4E6FF1CE-4EE5-D7FD-E751-BBC38E619CBA}"/>
                </a:ext>
              </a:extLst>
            </p:cNvPr>
            <p:cNvSpPr/>
            <p:nvPr/>
          </p:nvSpPr>
          <p:spPr>
            <a:xfrm rot="10800000">
              <a:off x="1004049" y="2678442"/>
              <a:ext cx="199417" cy="151391"/>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a:extLst>
              <a:ext uri="{FF2B5EF4-FFF2-40B4-BE49-F238E27FC236}">
                <a16:creationId xmlns:a16="http://schemas.microsoft.com/office/drawing/2014/main" id="{F1A20AF7-58F3-53BA-EA3B-5133E2939165}"/>
              </a:ext>
            </a:extLst>
          </p:cNvPr>
          <p:cNvGrpSpPr/>
          <p:nvPr/>
        </p:nvGrpSpPr>
        <p:grpSpPr>
          <a:xfrm>
            <a:off x="86530" y="2876775"/>
            <a:ext cx="2223704" cy="3082081"/>
            <a:chOff x="86530" y="2876775"/>
            <a:chExt cx="2223704" cy="3082081"/>
          </a:xfrm>
          <a:gradFill>
            <a:gsLst>
              <a:gs pos="0">
                <a:srgbClr val="E5EAEE">
                  <a:alpha val="39000"/>
                </a:srgbClr>
              </a:gs>
              <a:gs pos="60000">
                <a:srgbClr val="FDFDFD"/>
              </a:gs>
            </a:gsLst>
            <a:lin ang="13200000" scaled="0"/>
          </a:gradFill>
          <a:effectLst>
            <a:outerShdw blurRad="50800" dist="50800" dir="5400000" algn="ctr" rotWithShape="0">
              <a:schemeClr val="bg1"/>
            </a:outerShdw>
          </a:effectLst>
        </p:grpSpPr>
        <p:sp>
          <p:nvSpPr>
            <p:cNvPr id="25" name="矩形: 圆角 24">
              <a:extLst>
                <a:ext uri="{FF2B5EF4-FFF2-40B4-BE49-F238E27FC236}">
                  <a16:creationId xmlns:a16="http://schemas.microsoft.com/office/drawing/2014/main" id="{A3E586ED-ACE5-3065-4648-6994915FBEDE}"/>
                </a:ext>
              </a:extLst>
            </p:cNvPr>
            <p:cNvSpPr/>
            <p:nvPr/>
          </p:nvSpPr>
          <p:spPr>
            <a:xfrm>
              <a:off x="86530" y="2876775"/>
              <a:ext cx="2223704" cy="3082081"/>
            </a:xfrm>
            <a:prstGeom prst="roundRect">
              <a:avLst>
                <a:gd name="adj" fmla="val 6319"/>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8" name="直接连接符 27">
              <a:extLst>
                <a:ext uri="{FF2B5EF4-FFF2-40B4-BE49-F238E27FC236}">
                  <a16:creationId xmlns:a16="http://schemas.microsoft.com/office/drawing/2014/main" id="{60962551-900F-6FAC-1739-BF7ABF3448EE}"/>
                </a:ext>
              </a:extLst>
            </p:cNvPr>
            <p:cNvCxnSpPr>
              <a:cxnSpLocks/>
            </p:cNvCxnSpPr>
            <p:nvPr/>
          </p:nvCxnSpPr>
          <p:spPr>
            <a:xfrm>
              <a:off x="289478" y="3495611"/>
              <a:ext cx="1910636" cy="0"/>
            </a:xfrm>
            <a:prstGeom prst="line">
              <a:avLst/>
            </a:prstGeom>
            <a:grpFill/>
            <a:ln w="254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198EE070-D24A-EBE7-F263-70317941C3EE}"/>
                </a:ext>
              </a:extLst>
            </p:cNvPr>
            <p:cNvSpPr txBox="1"/>
            <p:nvPr/>
          </p:nvSpPr>
          <p:spPr>
            <a:xfrm>
              <a:off x="424217" y="3700281"/>
              <a:ext cx="1677045" cy="1670073"/>
            </a:xfrm>
            <a:prstGeom prst="rect">
              <a:avLst/>
            </a:prstGeom>
            <a:noFill/>
          </p:spPr>
          <p:txBody>
            <a:bodyPr wrap="square" rtlCol="0">
              <a:spAutoFit/>
            </a:bodyPr>
            <a:lstStyle/>
            <a:p>
              <a:pPr>
                <a:lnSpc>
                  <a:spcPct val="150000"/>
                </a:lnSpc>
              </a:pPr>
              <a:r>
                <a:rPr lang="zh-CN" altLang="en-US" sz="1400" dirty="0"/>
                <a:t>采用</a:t>
              </a:r>
              <a:r>
                <a:rPr lang="en-US" altLang="zh-CN" sz="1400" dirty="0"/>
                <a:t>42</a:t>
              </a:r>
              <a:r>
                <a:rPr lang="zh-CN" altLang="en-US" sz="1400" dirty="0"/>
                <a:t>步进电机驱动麦克纳姆轮，实现复杂场景下的灵活运动，受到环境影响因素较小</a:t>
              </a:r>
            </a:p>
          </p:txBody>
        </p:sp>
        <p:sp>
          <p:nvSpPr>
            <p:cNvPr id="33" name="文本框 32">
              <a:extLst>
                <a:ext uri="{FF2B5EF4-FFF2-40B4-BE49-F238E27FC236}">
                  <a16:creationId xmlns:a16="http://schemas.microsoft.com/office/drawing/2014/main" id="{56EC4D3B-EF0E-25DC-41E5-C953DE780609}"/>
                </a:ext>
              </a:extLst>
            </p:cNvPr>
            <p:cNvSpPr txBox="1"/>
            <p:nvPr/>
          </p:nvSpPr>
          <p:spPr>
            <a:xfrm>
              <a:off x="611399" y="3034324"/>
              <a:ext cx="1150789" cy="369332"/>
            </a:xfrm>
            <a:prstGeom prst="rect">
              <a:avLst/>
            </a:prstGeom>
            <a:noFill/>
          </p:spPr>
          <p:txBody>
            <a:bodyPr wrap="square" rtlCol="0">
              <a:spAutoFit/>
            </a:bodyPr>
            <a:lstStyle/>
            <a:p>
              <a:r>
                <a:rPr lang="zh-CN" altLang="en-US" sz="1800" dirty="0">
                  <a:latin typeface="+mn-lt"/>
                  <a:ea typeface="+mn-ea"/>
                  <a:cs typeface="+mn-ea"/>
                  <a:sym typeface="+mn-lt"/>
                </a:rPr>
                <a:t>移动方案</a:t>
              </a:r>
            </a:p>
          </p:txBody>
        </p:sp>
      </p:grpSp>
      <p:grpSp>
        <p:nvGrpSpPr>
          <p:cNvPr id="48" name="组合 47">
            <a:extLst>
              <a:ext uri="{FF2B5EF4-FFF2-40B4-BE49-F238E27FC236}">
                <a16:creationId xmlns:a16="http://schemas.microsoft.com/office/drawing/2014/main" id="{BB57E752-2CEA-BE5C-A6F1-95CE81D339B9}"/>
              </a:ext>
            </a:extLst>
          </p:cNvPr>
          <p:cNvGrpSpPr/>
          <p:nvPr/>
        </p:nvGrpSpPr>
        <p:grpSpPr>
          <a:xfrm>
            <a:off x="2557495" y="2876777"/>
            <a:ext cx="2223704" cy="3082081"/>
            <a:chOff x="2557495" y="2876777"/>
            <a:chExt cx="2223704" cy="3082081"/>
          </a:xfrm>
        </p:grpSpPr>
        <p:sp>
          <p:nvSpPr>
            <p:cNvPr id="24" name="矩形: 圆角 23">
              <a:extLst>
                <a:ext uri="{FF2B5EF4-FFF2-40B4-BE49-F238E27FC236}">
                  <a16:creationId xmlns:a16="http://schemas.microsoft.com/office/drawing/2014/main" id="{CEAEC636-E641-449C-6DAF-D5A7E0BD0F6E}"/>
                </a:ext>
              </a:extLst>
            </p:cNvPr>
            <p:cNvSpPr/>
            <p:nvPr/>
          </p:nvSpPr>
          <p:spPr>
            <a:xfrm>
              <a:off x="2557495" y="2876777"/>
              <a:ext cx="2223704" cy="3082081"/>
            </a:xfrm>
            <a:prstGeom prst="roundRect">
              <a:avLst>
                <a:gd name="adj" fmla="val 6319"/>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26" name="文本框 25">
              <a:extLst>
                <a:ext uri="{FF2B5EF4-FFF2-40B4-BE49-F238E27FC236}">
                  <a16:creationId xmlns:a16="http://schemas.microsoft.com/office/drawing/2014/main" id="{BE2624E5-E0E5-0B9F-5EED-8B495EB6AE3F}"/>
                </a:ext>
              </a:extLst>
            </p:cNvPr>
            <p:cNvSpPr txBox="1"/>
            <p:nvPr/>
          </p:nvSpPr>
          <p:spPr>
            <a:xfrm>
              <a:off x="3114254" y="3034324"/>
              <a:ext cx="1110185" cy="369332"/>
            </a:xfrm>
            <a:prstGeom prst="rect">
              <a:avLst/>
            </a:prstGeom>
            <a:noFill/>
          </p:spPr>
          <p:txBody>
            <a:bodyPr wrap="square" rtlCol="0">
              <a:spAutoFit/>
            </a:bodyPr>
            <a:lstStyle/>
            <a:p>
              <a:r>
                <a:rPr lang="zh-CN" altLang="en-US" dirty="0">
                  <a:cs typeface="+mn-ea"/>
                  <a:sym typeface="+mn-lt"/>
                </a:rPr>
                <a:t>抓取方案</a:t>
              </a:r>
              <a:endParaRPr lang="zh-CN" altLang="en-US" sz="1800" dirty="0">
                <a:latin typeface="+mn-lt"/>
                <a:ea typeface="+mn-ea"/>
                <a:cs typeface="+mn-ea"/>
                <a:sym typeface="+mn-lt"/>
              </a:endParaRPr>
            </a:p>
          </p:txBody>
        </p:sp>
        <p:cxnSp>
          <p:nvCxnSpPr>
            <p:cNvPr id="37" name="直接连接符 36">
              <a:extLst>
                <a:ext uri="{FF2B5EF4-FFF2-40B4-BE49-F238E27FC236}">
                  <a16:creationId xmlns:a16="http://schemas.microsoft.com/office/drawing/2014/main" id="{557E3DBB-219E-8224-36E9-2505CD5653BA}"/>
                </a:ext>
              </a:extLst>
            </p:cNvPr>
            <p:cNvCxnSpPr>
              <a:cxnSpLocks/>
            </p:cNvCxnSpPr>
            <p:nvPr/>
          </p:nvCxnSpPr>
          <p:spPr>
            <a:xfrm>
              <a:off x="2714029" y="3486022"/>
              <a:ext cx="191063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94EAF146-F82C-AA5A-9AB8-2D75D2552721}"/>
                </a:ext>
              </a:extLst>
            </p:cNvPr>
            <p:cNvSpPr txBox="1"/>
            <p:nvPr/>
          </p:nvSpPr>
          <p:spPr>
            <a:xfrm>
              <a:off x="2830823" y="3580559"/>
              <a:ext cx="1677045" cy="1993238"/>
            </a:xfrm>
            <a:prstGeom prst="rect">
              <a:avLst/>
            </a:prstGeom>
            <a:noFill/>
          </p:spPr>
          <p:txBody>
            <a:bodyPr wrap="square" rtlCol="0">
              <a:spAutoFit/>
            </a:bodyPr>
            <a:lstStyle/>
            <a:p>
              <a:pPr>
                <a:lnSpc>
                  <a:spcPct val="150000"/>
                </a:lnSpc>
              </a:pPr>
              <a:r>
                <a:rPr lang="zh-CN" altLang="en-US" sz="1400" dirty="0"/>
                <a:t>采用双关节机械臂和云台为载体，搭配机械臂末端夹具，能够实现多任务抓取扫描，搬运，分配</a:t>
              </a:r>
            </a:p>
          </p:txBody>
        </p:sp>
      </p:grpSp>
      <p:grpSp>
        <p:nvGrpSpPr>
          <p:cNvPr id="47" name="组合 46">
            <a:extLst>
              <a:ext uri="{FF2B5EF4-FFF2-40B4-BE49-F238E27FC236}">
                <a16:creationId xmlns:a16="http://schemas.microsoft.com/office/drawing/2014/main" id="{319F4A59-55A0-5B1B-C6B1-8965F93FFA5B}"/>
              </a:ext>
            </a:extLst>
          </p:cNvPr>
          <p:cNvGrpSpPr/>
          <p:nvPr/>
        </p:nvGrpSpPr>
        <p:grpSpPr>
          <a:xfrm>
            <a:off x="4984148" y="2876777"/>
            <a:ext cx="2223704" cy="3082081"/>
            <a:chOff x="4984148" y="2876777"/>
            <a:chExt cx="2223704" cy="3082081"/>
          </a:xfrm>
        </p:grpSpPr>
        <p:sp>
          <p:nvSpPr>
            <p:cNvPr id="23" name="矩形: 圆角 22">
              <a:extLst>
                <a:ext uri="{FF2B5EF4-FFF2-40B4-BE49-F238E27FC236}">
                  <a16:creationId xmlns:a16="http://schemas.microsoft.com/office/drawing/2014/main" id="{B8CBF5B5-2297-D78C-5A16-7A44C75894C7}"/>
                </a:ext>
              </a:extLst>
            </p:cNvPr>
            <p:cNvSpPr/>
            <p:nvPr/>
          </p:nvSpPr>
          <p:spPr>
            <a:xfrm>
              <a:off x="4984148" y="2876777"/>
              <a:ext cx="2223704" cy="3082081"/>
            </a:xfrm>
            <a:prstGeom prst="roundRect">
              <a:avLst>
                <a:gd name="adj" fmla="val 6319"/>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34" name="文本框 33">
              <a:extLst>
                <a:ext uri="{FF2B5EF4-FFF2-40B4-BE49-F238E27FC236}">
                  <a16:creationId xmlns:a16="http://schemas.microsoft.com/office/drawing/2014/main" id="{B376CE9E-9D67-8B51-4CB9-CF2D8D741408}"/>
                </a:ext>
              </a:extLst>
            </p:cNvPr>
            <p:cNvSpPr txBox="1"/>
            <p:nvPr/>
          </p:nvSpPr>
          <p:spPr>
            <a:xfrm>
              <a:off x="5530625" y="3036636"/>
              <a:ext cx="1130750" cy="369332"/>
            </a:xfrm>
            <a:prstGeom prst="rect">
              <a:avLst/>
            </a:prstGeom>
            <a:noFill/>
          </p:spPr>
          <p:txBody>
            <a:bodyPr wrap="square" rtlCol="0">
              <a:spAutoFit/>
            </a:bodyPr>
            <a:lstStyle/>
            <a:p>
              <a:r>
                <a:rPr lang="zh-CN" altLang="en-US" sz="1800" dirty="0">
                  <a:latin typeface="+mn-lt"/>
                  <a:ea typeface="+mn-ea"/>
                  <a:cs typeface="+mn-ea"/>
                  <a:sym typeface="+mn-lt"/>
                </a:rPr>
                <a:t>避障方案</a:t>
              </a:r>
            </a:p>
          </p:txBody>
        </p:sp>
        <p:cxnSp>
          <p:nvCxnSpPr>
            <p:cNvPr id="38" name="直接连接符 37">
              <a:extLst>
                <a:ext uri="{FF2B5EF4-FFF2-40B4-BE49-F238E27FC236}">
                  <a16:creationId xmlns:a16="http://schemas.microsoft.com/office/drawing/2014/main" id="{50C45705-C1F6-6AC0-1507-B2D973815A16}"/>
                </a:ext>
              </a:extLst>
            </p:cNvPr>
            <p:cNvCxnSpPr>
              <a:cxnSpLocks/>
            </p:cNvCxnSpPr>
            <p:nvPr/>
          </p:nvCxnSpPr>
          <p:spPr>
            <a:xfrm>
              <a:off x="5140682" y="3495611"/>
              <a:ext cx="191063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5C00FCBA-0A16-4631-F536-0B76DDCBA703}"/>
                </a:ext>
              </a:extLst>
            </p:cNvPr>
            <p:cNvSpPr txBox="1"/>
            <p:nvPr/>
          </p:nvSpPr>
          <p:spPr>
            <a:xfrm>
              <a:off x="5257477" y="3580559"/>
              <a:ext cx="1677045" cy="1993238"/>
            </a:xfrm>
            <a:prstGeom prst="rect">
              <a:avLst/>
            </a:prstGeom>
            <a:noFill/>
          </p:spPr>
          <p:txBody>
            <a:bodyPr wrap="square" rtlCol="0">
              <a:spAutoFit/>
            </a:bodyPr>
            <a:lstStyle/>
            <a:p>
              <a:pPr>
                <a:lnSpc>
                  <a:spcPct val="150000"/>
                </a:lnSpc>
              </a:pPr>
              <a:r>
                <a:rPr lang="zh-CN" altLang="en-US" sz="1400" dirty="0"/>
                <a:t>采用较为成熟的超声波测距方式，实现对前方的距离检测，发现有障碍后会利用算法实现自动避障和路径规划</a:t>
              </a:r>
            </a:p>
          </p:txBody>
        </p:sp>
      </p:grpSp>
      <p:grpSp>
        <p:nvGrpSpPr>
          <p:cNvPr id="46" name="组合 45">
            <a:extLst>
              <a:ext uri="{FF2B5EF4-FFF2-40B4-BE49-F238E27FC236}">
                <a16:creationId xmlns:a16="http://schemas.microsoft.com/office/drawing/2014/main" id="{CD666DB4-503C-7EA6-AE26-F647C4E97DF4}"/>
              </a:ext>
            </a:extLst>
          </p:cNvPr>
          <p:cNvGrpSpPr/>
          <p:nvPr/>
        </p:nvGrpSpPr>
        <p:grpSpPr>
          <a:xfrm>
            <a:off x="7408698" y="2876776"/>
            <a:ext cx="2223704" cy="3082081"/>
            <a:chOff x="7408698" y="2876776"/>
            <a:chExt cx="2223704" cy="3082081"/>
          </a:xfrm>
        </p:grpSpPr>
        <p:sp>
          <p:nvSpPr>
            <p:cNvPr id="22" name="矩形: 圆角 21">
              <a:extLst>
                <a:ext uri="{FF2B5EF4-FFF2-40B4-BE49-F238E27FC236}">
                  <a16:creationId xmlns:a16="http://schemas.microsoft.com/office/drawing/2014/main" id="{C23BBB5E-D01F-8A9E-0D1B-A9E68791A4FB}"/>
                </a:ext>
              </a:extLst>
            </p:cNvPr>
            <p:cNvSpPr/>
            <p:nvPr/>
          </p:nvSpPr>
          <p:spPr>
            <a:xfrm>
              <a:off x="7408698" y="2876776"/>
              <a:ext cx="2223704" cy="3082081"/>
            </a:xfrm>
            <a:prstGeom prst="roundRect">
              <a:avLst>
                <a:gd name="adj" fmla="val 6319"/>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5" name="文本框 34">
              <a:extLst>
                <a:ext uri="{FF2B5EF4-FFF2-40B4-BE49-F238E27FC236}">
                  <a16:creationId xmlns:a16="http://schemas.microsoft.com/office/drawing/2014/main" id="{BFB2F361-B53B-162D-C898-E84C4E3DE60F}"/>
                </a:ext>
              </a:extLst>
            </p:cNvPr>
            <p:cNvSpPr txBox="1"/>
            <p:nvPr/>
          </p:nvSpPr>
          <p:spPr>
            <a:xfrm>
              <a:off x="7968190" y="3034324"/>
              <a:ext cx="1108926" cy="369332"/>
            </a:xfrm>
            <a:prstGeom prst="rect">
              <a:avLst/>
            </a:prstGeom>
            <a:noFill/>
          </p:spPr>
          <p:txBody>
            <a:bodyPr wrap="square" rtlCol="0">
              <a:spAutoFit/>
            </a:bodyPr>
            <a:lstStyle/>
            <a:p>
              <a:r>
                <a:rPr lang="zh-CN" altLang="en-US" dirty="0">
                  <a:cs typeface="+mn-ea"/>
                  <a:sym typeface="+mn-lt"/>
                </a:rPr>
                <a:t>交互</a:t>
              </a:r>
              <a:r>
                <a:rPr lang="zh-CN" altLang="en-US" sz="1800" dirty="0">
                  <a:latin typeface="+mn-lt"/>
                  <a:ea typeface="+mn-ea"/>
                  <a:cs typeface="+mn-ea"/>
                  <a:sym typeface="+mn-lt"/>
                </a:rPr>
                <a:t>方案</a:t>
              </a:r>
            </a:p>
          </p:txBody>
        </p:sp>
        <p:cxnSp>
          <p:nvCxnSpPr>
            <p:cNvPr id="39" name="直接连接符 38">
              <a:extLst>
                <a:ext uri="{FF2B5EF4-FFF2-40B4-BE49-F238E27FC236}">
                  <a16:creationId xmlns:a16="http://schemas.microsoft.com/office/drawing/2014/main" id="{EB1A1C21-46EF-C028-BD1A-555650991CFC}"/>
                </a:ext>
              </a:extLst>
            </p:cNvPr>
            <p:cNvCxnSpPr>
              <a:cxnSpLocks/>
            </p:cNvCxnSpPr>
            <p:nvPr/>
          </p:nvCxnSpPr>
          <p:spPr>
            <a:xfrm>
              <a:off x="7565230" y="3495611"/>
              <a:ext cx="191063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47946FC1-35B7-7BB2-4E25-DDD0B0D0927D}"/>
                </a:ext>
              </a:extLst>
            </p:cNvPr>
            <p:cNvSpPr txBox="1"/>
            <p:nvPr/>
          </p:nvSpPr>
          <p:spPr>
            <a:xfrm>
              <a:off x="7682027" y="3495611"/>
              <a:ext cx="1677045" cy="2316403"/>
            </a:xfrm>
            <a:prstGeom prst="rect">
              <a:avLst/>
            </a:prstGeom>
            <a:noFill/>
          </p:spPr>
          <p:txBody>
            <a:bodyPr wrap="square" rtlCol="0">
              <a:spAutoFit/>
            </a:bodyPr>
            <a:lstStyle/>
            <a:p>
              <a:pPr>
                <a:lnSpc>
                  <a:spcPct val="150000"/>
                </a:lnSpc>
              </a:pPr>
              <a:r>
                <a:rPr lang="zh-CN" altLang="en-US" sz="1400" dirty="0"/>
                <a:t>采用低功耗，高显示的</a:t>
              </a:r>
              <a:r>
                <a:rPr lang="en-US" altLang="zh-CN" sz="1400" dirty="0"/>
                <a:t>OLED</a:t>
              </a:r>
              <a:r>
                <a:rPr lang="zh-CN" altLang="en-US" sz="1400" dirty="0"/>
                <a:t>作为人机交互的渠道，与</a:t>
              </a:r>
              <a:r>
                <a:rPr lang="en-US" altLang="zh-CN" sz="1400" dirty="0"/>
                <a:t>ESP8266</a:t>
              </a:r>
              <a:r>
                <a:rPr lang="zh-CN" altLang="en-US" sz="1400" dirty="0"/>
                <a:t>结合，设置参数和数据直接上传云端，完成信息的收集和分配</a:t>
              </a:r>
            </a:p>
          </p:txBody>
        </p:sp>
      </p:grpSp>
      <p:grpSp>
        <p:nvGrpSpPr>
          <p:cNvPr id="45" name="组合 44">
            <a:extLst>
              <a:ext uri="{FF2B5EF4-FFF2-40B4-BE49-F238E27FC236}">
                <a16:creationId xmlns:a16="http://schemas.microsoft.com/office/drawing/2014/main" id="{4772C33C-7341-A708-665B-0352B3A7E4D7}"/>
              </a:ext>
            </a:extLst>
          </p:cNvPr>
          <p:cNvGrpSpPr/>
          <p:nvPr/>
        </p:nvGrpSpPr>
        <p:grpSpPr>
          <a:xfrm>
            <a:off x="9835351" y="2876777"/>
            <a:ext cx="2223704" cy="3082081"/>
            <a:chOff x="9835351" y="2876777"/>
            <a:chExt cx="2223704" cy="3082081"/>
          </a:xfrm>
        </p:grpSpPr>
        <p:sp>
          <p:nvSpPr>
            <p:cNvPr id="21" name="矩形: 圆角 20">
              <a:extLst>
                <a:ext uri="{FF2B5EF4-FFF2-40B4-BE49-F238E27FC236}">
                  <a16:creationId xmlns:a16="http://schemas.microsoft.com/office/drawing/2014/main" id="{94103629-623E-F98C-1E1E-50384B459356}"/>
                </a:ext>
              </a:extLst>
            </p:cNvPr>
            <p:cNvSpPr/>
            <p:nvPr/>
          </p:nvSpPr>
          <p:spPr>
            <a:xfrm>
              <a:off x="9835351" y="2876777"/>
              <a:ext cx="2223704" cy="3082081"/>
            </a:xfrm>
            <a:prstGeom prst="roundRect">
              <a:avLst>
                <a:gd name="adj" fmla="val 6319"/>
              </a:avLst>
            </a:prstGeom>
            <a:gradFill>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gradFill>
            <a:ln>
              <a:noFill/>
            </a:ln>
            <a:effectLst>
              <a:outerShdw blurRad="63500" sx="102000" sy="102000" algn="ctr"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6" name="文本框 35">
              <a:extLst>
                <a:ext uri="{FF2B5EF4-FFF2-40B4-BE49-F238E27FC236}">
                  <a16:creationId xmlns:a16="http://schemas.microsoft.com/office/drawing/2014/main" id="{FE5A463F-E1DB-9E81-D434-B9918EF64BEC}"/>
                </a:ext>
              </a:extLst>
            </p:cNvPr>
            <p:cNvSpPr txBox="1"/>
            <p:nvPr/>
          </p:nvSpPr>
          <p:spPr>
            <a:xfrm>
              <a:off x="10376971" y="3034324"/>
              <a:ext cx="1140463" cy="369332"/>
            </a:xfrm>
            <a:prstGeom prst="rect">
              <a:avLst/>
            </a:prstGeom>
            <a:noFill/>
          </p:spPr>
          <p:txBody>
            <a:bodyPr wrap="square" rtlCol="0">
              <a:spAutoFit/>
            </a:bodyPr>
            <a:lstStyle/>
            <a:p>
              <a:r>
                <a:rPr lang="zh-CN" altLang="en-US" sz="1800" dirty="0">
                  <a:latin typeface="+mn-lt"/>
                  <a:ea typeface="+mn-ea"/>
                  <a:cs typeface="+mn-ea"/>
                  <a:sym typeface="+mn-lt"/>
                </a:rPr>
                <a:t>识别方案</a:t>
              </a:r>
            </a:p>
          </p:txBody>
        </p:sp>
        <p:cxnSp>
          <p:nvCxnSpPr>
            <p:cNvPr id="40" name="直接连接符 39">
              <a:extLst>
                <a:ext uri="{FF2B5EF4-FFF2-40B4-BE49-F238E27FC236}">
                  <a16:creationId xmlns:a16="http://schemas.microsoft.com/office/drawing/2014/main" id="{A373453A-A10C-488A-57C6-AE87593A0041}"/>
                </a:ext>
              </a:extLst>
            </p:cNvPr>
            <p:cNvCxnSpPr>
              <a:cxnSpLocks/>
            </p:cNvCxnSpPr>
            <p:nvPr/>
          </p:nvCxnSpPr>
          <p:spPr>
            <a:xfrm>
              <a:off x="9991885" y="3495611"/>
              <a:ext cx="191063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8312AAF0-61E1-0628-A1F8-4796135DF575}"/>
                </a:ext>
              </a:extLst>
            </p:cNvPr>
            <p:cNvSpPr txBox="1"/>
            <p:nvPr/>
          </p:nvSpPr>
          <p:spPr>
            <a:xfrm>
              <a:off x="10131357" y="3454345"/>
              <a:ext cx="1677045" cy="1993238"/>
            </a:xfrm>
            <a:prstGeom prst="rect">
              <a:avLst/>
            </a:prstGeom>
            <a:noFill/>
          </p:spPr>
          <p:txBody>
            <a:bodyPr wrap="square" rtlCol="0">
              <a:spAutoFit/>
            </a:bodyPr>
            <a:lstStyle/>
            <a:p>
              <a:pPr>
                <a:lnSpc>
                  <a:spcPct val="150000"/>
                </a:lnSpc>
              </a:pPr>
              <a:r>
                <a:rPr lang="zh-CN" altLang="en-US" sz="1400" dirty="0"/>
                <a:t>采用</a:t>
              </a:r>
              <a:r>
                <a:rPr lang="en-US" altLang="zh-CN" sz="1400" dirty="0"/>
                <a:t>openmv</a:t>
              </a:r>
              <a:r>
                <a:rPr lang="zh-CN" altLang="en-US" sz="1400" dirty="0"/>
                <a:t>作为视觉识别模块，通过训练神经网络模型，实现物体识别，二维码识别，信息录入</a:t>
              </a:r>
            </a:p>
          </p:txBody>
        </p:sp>
      </p:grpSp>
    </p:spTree>
    <p:extLst>
      <p:ext uri="{BB962C8B-B14F-4D97-AF65-F5344CB8AC3E}">
        <p14:creationId xmlns:p14="http://schemas.microsoft.com/office/powerpoint/2010/main" val="3953874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2000">
        <p159:morph option="byObject"/>
      </p:transition>
    </mc:Choice>
    <mc:Fallback xmlns="">
      <p:transition spd="slow" advTm="2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rcRect r="26428"/>
          <a:stretch>
            <a:fillRect/>
          </a:stretch>
        </p:blipFill>
        <p:spPr>
          <a:xfrm>
            <a:off x="578046" y="1412886"/>
            <a:ext cx="3810807" cy="3309826"/>
          </a:xfrm>
          <a:custGeom>
            <a:avLst/>
            <a:gdLst>
              <a:gd name="connsiteX0" fmla="*/ 0 w 3810807"/>
              <a:gd name="connsiteY0" fmla="*/ 0 h 3309826"/>
              <a:gd name="connsiteX1" fmla="*/ 3810807 w 3810807"/>
              <a:gd name="connsiteY1" fmla="*/ 0 h 3309826"/>
              <a:gd name="connsiteX2" fmla="*/ 3810807 w 3810807"/>
              <a:gd name="connsiteY2" fmla="*/ 2095695 h 3309826"/>
              <a:gd name="connsiteX3" fmla="*/ 3800757 w 3810807"/>
              <a:gd name="connsiteY3" fmla="*/ 2095695 h 3309826"/>
              <a:gd name="connsiteX4" fmla="*/ 3800757 w 3810807"/>
              <a:gd name="connsiteY4" fmla="*/ 3309826 h 3309826"/>
              <a:gd name="connsiteX5" fmla="*/ 0 w 3810807"/>
              <a:gd name="connsiteY5" fmla="*/ 3309826 h 330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807" h="3309826">
                <a:moveTo>
                  <a:pt x="0" y="0"/>
                </a:moveTo>
                <a:lnTo>
                  <a:pt x="3810807" y="0"/>
                </a:lnTo>
                <a:lnTo>
                  <a:pt x="3810807" y="2095695"/>
                </a:lnTo>
                <a:lnTo>
                  <a:pt x="3800757" y="2095695"/>
                </a:lnTo>
                <a:lnTo>
                  <a:pt x="3800757" y="3309826"/>
                </a:lnTo>
                <a:lnTo>
                  <a:pt x="0" y="3309826"/>
                </a:lnTo>
                <a:close/>
              </a:path>
            </a:pathLst>
          </a:cu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9939027" y="4136643"/>
            <a:ext cx="1433412" cy="1433412"/>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0787664" y="5259037"/>
            <a:ext cx="1169550" cy="1169550"/>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0131970" y="5948616"/>
            <a:ext cx="837452" cy="837452"/>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sp>
        <p:nvSpPr>
          <p:cNvPr id="6" name="TextBox 74"/>
          <p:cNvSpPr txBox="1"/>
          <p:nvPr/>
        </p:nvSpPr>
        <p:spPr>
          <a:xfrm>
            <a:off x="4388853" y="2608837"/>
            <a:ext cx="6279735" cy="1106805"/>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zh-CN" altLang="en-US" sz="6600" dirty="0">
                <a:solidFill>
                  <a:srgbClr val="93B0C1"/>
                </a:solidFill>
                <a:latin typeface="+mn-lt"/>
                <a:ea typeface="+mn-lt"/>
                <a:sym typeface="+mn-ea"/>
              </a:rPr>
              <a:t>整机结构</a:t>
            </a:r>
            <a:endParaRPr lang="zh-CN" altLang="en-US" sz="6600" dirty="0">
              <a:solidFill>
                <a:srgbClr val="93B0C1"/>
              </a:solidFill>
              <a:latin typeface="+mn-lt"/>
              <a:ea typeface="+mn-lt"/>
              <a:cs typeface="+mn-ea"/>
              <a:sym typeface="+mn-lt"/>
            </a:endParaRPr>
          </a:p>
        </p:txBody>
      </p:sp>
      <p:sp>
        <p:nvSpPr>
          <p:cNvPr id="7" name="文本框 6"/>
          <p:cNvSpPr txBox="1"/>
          <p:nvPr/>
        </p:nvSpPr>
        <p:spPr>
          <a:xfrm>
            <a:off x="1667269" y="2393394"/>
            <a:ext cx="1284768" cy="1200329"/>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en-US" altLang="zh-CN" sz="7200" dirty="0">
                <a:solidFill>
                  <a:srgbClr val="93B0C1"/>
                </a:solidFill>
                <a:latin typeface="+mn-lt"/>
                <a:ea typeface="+mn-ea"/>
                <a:cs typeface="+mn-ea"/>
                <a:sym typeface="+mn-lt"/>
              </a:rPr>
              <a:t>03</a:t>
            </a:r>
            <a:endParaRPr lang="zh-CN" altLang="en-US" sz="7200" dirty="0">
              <a:solidFill>
                <a:srgbClr val="93B0C1"/>
              </a:solidFill>
              <a:latin typeface="+mn-lt"/>
              <a:ea typeface="+mn-ea"/>
              <a:cs typeface="+mn-ea"/>
              <a:sym typeface="+mn-lt"/>
            </a:endParaRPr>
          </a:p>
        </p:txBody>
      </p:sp>
      <p:sp>
        <p:nvSpPr>
          <p:cNvPr id="9" name="文本框 8"/>
          <p:cNvSpPr txBox="1"/>
          <p:nvPr/>
        </p:nvSpPr>
        <p:spPr>
          <a:xfrm>
            <a:off x="4388852" y="1777840"/>
            <a:ext cx="5235439" cy="830997"/>
          </a:xfrm>
          <a:prstGeom prst="rect">
            <a:avLst/>
          </a:prstGeom>
          <a:noFill/>
        </p:spPr>
        <p:txBody>
          <a:bodyPr wrap="square" rtlCol="0">
            <a:spAutoFit/>
          </a:bodyPr>
          <a:lstStyle/>
          <a:p>
            <a:r>
              <a:rPr lang="en-US" altLang="zh-CN" sz="4800" dirty="0">
                <a:solidFill>
                  <a:srgbClr val="93B0C1"/>
                </a:solidFill>
                <a:cs typeface="+mn-ea"/>
                <a:sym typeface="+mn-lt"/>
              </a:rPr>
              <a:t>PART THREE</a:t>
            </a:r>
            <a:endParaRPr lang="zh-CN" altLang="en-US" sz="4800" dirty="0">
              <a:solidFill>
                <a:srgbClr val="93B0C1"/>
              </a:solidFill>
              <a:cs typeface="+mn-ea"/>
              <a:sym typeface="+mn-lt"/>
            </a:endParaRPr>
          </a:p>
        </p:txBody>
      </p:sp>
      <p:sp>
        <p:nvSpPr>
          <p:cNvPr id="12" name="椭圆 11"/>
          <p:cNvSpPr/>
          <p:nvPr/>
        </p:nvSpPr>
        <p:spPr>
          <a:xfrm>
            <a:off x="10354899" y="4552515"/>
            <a:ext cx="601668" cy="601668"/>
          </a:xfrm>
          <a:prstGeom prst="ellipse">
            <a:avLst/>
          </a:prstGeom>
          <a:noFill/>
          <a:ln w="25400">
            <a:solidFill>
              <a:srgbClr val="B6C3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11129234" y="5595871"/>
            <a:ext cx="495882" cy="495882"/>
          </a:xfrm>
          <a:prstGeom prst="ellipse">
            <a:avLst/>
          </a:prstGeom>
          <a:noFill/>
          <a:ln w="25400">
            <a:solidFill>
              <a:srgbClr val="B6C3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10365669" y="6185333"/>
            <a:ext cx="348108" cy="348108"/>
          </a:xfrm>
          <a:prstGeom prst="ellipse">
            <a:avLst/>
          </a:prstGeom>
          <a:noFill/>
          <a:ln w="25400">
            <a:solidFill>
              <a:srgbClr val="B6C3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6535832">
            <a:off x="9478908" y="-544466"/>
            <a:ext cx="1039850" cy="2560137"/>
            <a:chOff x="1739900" y="931863"/>
            <a:chExt cx="2089150" cy="5265737"/>
          </a:xfrm>
        </p:grpSpPr>
        <p:sp>
          <p:nvSpPr>
            <p:cNvPr id="5" name="Freeform 133"/>
            <p:cNvSpPr/>
            <p:nvPr/>
          </p:nvSpPr>
          <p:spPr bwMode="auto">
            <a:xfrm flipH="1">
              <a:off x="2263775" y="4545013"/>
              <a:ext cx="998538" cy="1652587"/>
            </a:xfrm>
            <a:custGeom>
              <a:avLst/>
              <a:gdLst>
                <a:gd name="T0" fmla="*/ 7566 w 397"/>
                <a:gd name="T1" fmla="*/ 1009717 h 659"/>
                <a:gd name="T2" fmla="*/ 0 w 397"/>
                <a:gd name="T3" fmla="*/ 1009717 h 659"/>
                <a:gd name="T4" fmla="*/ 0 w 397"/>
                <a:gd name="T5" fmla="*/ 1009717 h 659"/>
                <a:gd name="T6" fmla="*/ 11348 w 397"/>
                <a:gd name="T7" fmla="*/ 1021020 h 659"/>
                <a:gd name="T8" fmla="*/ 15131 w 397"/>
                <a:gd name="T9" fmla="*/ 1062464 h 659"/>
                <a:gd name="T10" fmla="*/ 18914 w 397"/>
                <a:gd name="T11" fmla="*/ 1069999 h 659"/>
                <a:gd name="T12" fmla="*/ 181575 w 397"/>
                <a:gd name="T13" fmla="*/ 1574858 h 659"/>
                <a:gd name="T14" fmla="*/ 348019 w 397"/>
                <a:gd name="T15" fmla="*/ 1092605 h 659"/>
                <a:gd name="T16" fmla="*/ 650644 w 397"/>
                <a:gd name="T17" fmla="*/ 1661513 h 659"/>
                <a:gd name="T18" fmla="*/ 548508 w 397"/>
                <a:gd name="T19" fmla="*/ 2124928 h 659"/>
                <a:gd name="T20" fmla="*/ 760345 w 397"/>
                <a:gd name="T21" fmla="*/ 2482850 h 659"/>
                <a:gd name="T22" fmla="*/ 650644 w 397"/>
                <a:gd name="T23" fmla="*/ 2275632 h 659"/>
                <a:gd name="T24" fmla="*/ 688472 w 397"/>
                <a:gd name="T25" fmla="*/ 1989294 h 659"/>
                <a:gd name="T26" fmla="*/ 866264 w 397"/>
                <a:gd name="T27" fmla="*/ 1740632 h 659"/>
                <a:gd name="T28" fmla="*/ 1028925 w 397"/>
                <a:gd name="T29" fmla="*/ 1454295 h 659"/>
                <a:gd name="T30" fmla="*/ 1059187 w 397"/>
                <a:gd name="T31" fmla="*/ 1363872 h 659"/>
                <a:gd name="T32" fmla="*/ 1161323 w 397"/>
                <a:gd name="T33" fmla="*/ 1823520 h 659"/>
                <a:gd name="T34" fmla="*/ 1229414 w 397"/>
                <a:gd name="T35" fmla="*/ 1529647 h 659"/>
                <a:gd name="T36" fmla="*/ 1399640 w 397"/>
                <a:gd name="T37" fmla="*/ 745985 h 659"/>
                <a:gd name="T38" fmla="*/ 714951 w 397"/>
                <a:gd name="T39" fmla="*/ 0 h 659"/>
                <a:gd name="T40" fmla="*/ 11348 w 397"/>
                <a:gd name="T41" fmla="*/ 956971 h 659"/>
                <a:gd name="T42" fmla="*/ 7566 w 397"/>
                <a:gd name="T43" fmla="*/ 1009717 h 6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chemeClr val="accent1">
                <a:lumMod val="50000"/>
              </a:schemeClr>
            </a:solidFill>
            <a:ln>
              <a:noFill/>
            </a:ln>
          </p:spPr>
          <p:txBody>
            <a:bodyPr/>
            <a:lstStyle/>
            <a:p>
              <a:pPr fontAlgn="base">
                <a:spcBef>
                  <a:spcPct val="0"/>
                </a:spcBef>
                <a:spcAft>
                  <a:spcPct val="0"/>
                </a:spcAft>
                <a:defRPr/>
              </a:pPr>
              <a:endParaRPr lang="en-US" dirty="0">
                <a:solidFill>
                  <a:prstClr val="black"/>
                </a:solidFill>
                <a:cs typeface="+mn-ea"/>
                <a:sym typeface="+mn-lt"/>
              </a:endParaRPr>
            </a:p>
          </p:txBody>
        </p:sp>
        <p:sp>
          <p:nvSpPr>
            <p:cNvPr id="6" name="Freeform 134"/>
            <p:cNvSpPr/>
            <p:nvPr/>
          </p:nvSpPr>
          <p:spPr bwMode="auto">
            <a:xfrm flipH="1">
              <a:off x="2352675" y="4530725"/>
              <a:ext cx="812800" cy="1041400"/>
            </a:xfrm>
            <a:custGeom>
              <a:avLst/>
              <a:gdLst>
                <a:gd name="T0" fmla="*/ 581760 w 324"/>
                <a:gd name="T1" fmla="*/ 0 h 415"/>
                <a:gd name="T2" fmla="*/ 1148410 w 324"/>
                <a:gd name="T3" fmla="*/ 648083 h 415"/>
                <a:gd name="T4" fmla="*/ 1152187 w 324"/>
                <a:gd name="T5" fmla="*/ 655619 h 415"/>
                <a:gd name="T6" fmla="*/ 1152187 w 324"/>
                <a:gd name="T7" fmla="*/ 663154 h 415"/>
                <a:gd name="T8" fmla="*/ 1042635 w 324"/>
                <a:gd name="T9" fmla="*/ 1273558 h 415"/>
                <a:gd name="T10" fmla="*/ 963304 w 324"/>
                <a:gd name="T11" fmla="*/ 983428 h 415"/>
                <a:gd name="T12" fmla="*/ 868863 w 324"/>
                <a:gd name="T13" fmla="*/ 1137913 h 415"/>
                <a:gd name="T14" fmla="*/ 642203 w 324"/>
                <a:gd name="T15" fmla="*/ 1552384 h 415"/>
                <a:gd name="T16" fmla="*/ 630870 w 324"/>
                <a:gd name="T17" fmla="*/ 1563688 h 415"/>
                <a:gd name="T18" fmla="*/ 630870 w 324"/>
                <a:gd name="T19" fmla="*/ 1541080 h 415"/>
                <a:gd name="T20" fmla="*/ 245548 w 324"/>
                <a:gd name="T21" fmla="*/ 859086 h 415"/>
                <a:gd name="T22" fmla="*/ 196439 w 324"/>
                <a:gd name="T23" fmla="*/ 862854 h 415"/>
                <a:gd name="T24" fmla="*/ 7555 w 324"/>
                <a:gd name="T25" fmla="*/ 964588 h 415"/>
                <a:gd name="T26" fmla="*/ 3778 w 324"/>
                <a:gd name="T27" fmla="*/ 945749 h 415"/>
                <a:gd name="T28" fmla="*/ 3778 w 324"/>
                <a:gd name="T29" fmla="*/ 938213 h 415"/>
                <a:gd name="T30" fmla="*/ 0 w 324"/>
                <a:gd name="T31" fmla="*/ 900534 h 415"/>
                <a:gd name="T32" fmla="*/ 0 w 324"/>
                <a:gd name="T33" fmla="*/ 889230 h 415"/>
                <a:gd name="T34" fmla="*/ 0 w 324"/>
                <a:gd name="T35" fmla="*/ 840247 h 415"/>
                <a:gd name="T36" fmla="*/ 581760 w 324"/>
                <a:gd name="T37" fmla="*/ 0 h 4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chemeClr val="accent1">
                <a:lumMod val="75000"/>
              </a:schemeClr>
            </a:solidFill>
            <a:ln>
              <a:noFill/>
            </a:ln>
          </p:spPr>
          <p:txBody>
            <a:bodyPr/>
            <a:lstStyle/>
            <a:p>
              <a:pPr fontAlgn="base">
                <a:spcBef>
                  <a:spcPct val="0"/>
                </a:spcBef>
                <a:spcAft>
                  <a:spcPct val="0"/>
                </a:spcAft>
                <a:defRPr/>
              </a:pPr>
              <a:endParaRPr lang="en-US" dirty="0">
                <a:solidFill>
                  <a:prstClr val="black"/>
                </a:solidFill>
                <a:cs typeface="+mn-ea"/>
                <a:sym typeface="+mn-lt"/>
              </a:endParaRPr>
            </a:p>
          </p:txBody>
        </p:sp>
        <p:sp>
          <p:nvSpPr>
            <p:cNvPr id="7" name="Freeform 135"/>
            <p:cNvSpPr/>
            <p:nvPr/>
          </p:nvSpPr>
          <p:spPr bwMode="auto">
            <a:xfrm flipH="1">
              <a:off x="2482850" y="4568825"/>
              <a:ext cx="533400" cy="752475"/>
            </a:xfrm>
            <a:custGeom>
              <a:avLst/>
              <a:gdLst>
                <a:gd name="T0" fmla="*/ 162607 w 212"/>
                <a:gd name="T1" fmla="*/ 535009 h 300"/>
                <a:gd name="T2" fmla="*/ 128573 w 212"/>
                <a:gd name="T3" fmla="*/ 535009 h 300"/>
                <a:gd name="T4" fmla="*/ 3782 w 212"/>
                <a:gd name="T5" fmla="*/ 599059 h 300"/>
                <a:gd name="T6" fmla="*/ 3782 w 212"/>
                <a:gd name="T7" fmla="*/ 587756 h 300"/>
                <a:gd name="T8" fmla="*/ 3782 w 212"/>
                <a:gd name="T9" fmla="*/ 583988 h 300"/>
                <a:gd name="T10" fmla="*/ 0 w 212"/>
                <a:gd name="T11" fmla="*/ 557615 h 300"/>
                <a:gd name="T12" fmla="*/ 0 w 212"/>
                <a:gd name="T13" fmla="*/ 550079 h 300"/>
                <a:gd name="T14" fmla="*/ 0 w 212"/>
                <a:gd name="T15" fmla="*/ 523706 h 300"/>
                <a:gd name="T16" fmla="*/ 381936 w 212"/>
                <a:gd name="T17" fmla="*/ 0 h 300"/>
                <a:gd name="T18" fmla="*/ 752528 w 212"/>
                <a:gd name="T19" fmla="*/ 403140 h 300"/>
                <a:gd name="T20" fmla="*/ 756309 w 212"/>
                <a:gd name="T21" fmla="*/ 406908 h 300"/>
                <a:gd name="T22" fmla="*/ 756309 w 212"/>
                <a:gd name="T23" fmla="*/ 410676 h 300"/>
                <a:gd name="T24" fmla="*/ 684460 w 212"/>
                <a:gd name="T25" fmla="*/ 791210 h 300"/>
                <a:gd name="T26" fmla="*/ 631518 w 212"/>
                <a:gd name="T27" fmla="*/ 610362 h 300"/>
                <a:gd name="T28" fmla="*/ 567232 w 212"/>
                <a:gd name="T29" fmla="*/ 704554 h 300"/>
                <a:gd name="T30" fmla="*/ 457567 w 212"/>
                <a:gd name="T31" fmla="*/ 1130300 h 300"/>
                <a:gd name="T32" fmla="*/ 162607 w 212"/>
                <a:gd name="T33" fmla="*/ 535009 h 3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chemeClr val="accent1">
                <a:lumMod val="60000"/>
                <a:lumOff val="40000"/>
              </a:schemeClr>
            </a:solidFill>
            <a:ln>
              <a:noFill/>
            </a:ln>
          </p:spPr>
          <p:txBody>
            <a:bodyPr/>
            <a:lstStyle/>
            <a:p>
              <a:pPr fontAlgn="base">
                <a:spcBef>
                  <a:spcPct val="0"/>
                </a:spcBef>
                <a:spcAft>
                  <a:spcPct val="0"/>
                </a:spcAft>
                <a:defRPr/>
              </a:pPr>
              <a:endParaRPr lang="en-US" dirty="0">
                <a:solidFill>
                  <a:prstClr val="black"/>
                </a:solidFill>
                <a:cs typeface="+mn-ea"/>
                <a:sym typeface="+mn-lt"/>
              </a:endParaRPr>
            </a:p>
          </p:txBody>
        </p:sp>
        <p:sp>
          <p:nvSpPr>
            <p:cNvPr id="16389" name="Freeform 107"/>
            <p:cNvSpPr/>
            <p:nvPr/>
          </p:nvSpPr>
          <p:spPr bwMode="auto">
            <a:xfrm flipH="1">
              <a:off x="1739900" y="3314700"/>
              <a:ext cx="966788" cy="1547813"/>
            </a:xfrm>
            <a:custGeom>
              <a:avLst/>
              <a:gdLst>
                <a:gd name="T0" fmla="*/ 483549 w 10000"/>
                <a:gd name="T1" fmla="*/ 0 h 10086"/>
                <a:gd name="T2" fmla="*/ 967098 w 10000"/>
                <a:gd name="T3" fmla="*/ 492712 h 10086"/>
                <a:gd name="T4" fmla="*/ 967098 w 10000"/>
                <a:gd name="T5" fmla="*/ 505138 h 10086"/>
                <a:gd name="T6" fmla="*/ 967098 w 10000"/>
                <a:gd name="T7" fmla="*/ 505138 h 10086"/>
                <a:gd name="T8" fmla="*/ 657143 w 10000"/>
                <a:gd name="T9" fmla="*/ 1487494 h 10086"/>
                <a:gd name="T10" fmla="*/ 641670 w 10000"/>
                <a:gd name="T11" fmla="*/ 1506056 h 10086"/>
                <a:gd name="T12" fmla="*/ 641670 w 10000"/>
                <a:gd name="T13" fmla="*/ 1506056 h 10086"/>
                <a:gd name="T14" fmla="*/ 641670 w 10000"/>
                <a:gd name="T15" fmla="*/ 1506056 h 10086"/>
                <a:gd name="T16" fmla="*/ 570298 w 10000"/>
                <a:gd name="T17" fmla="*/ 1533974 h 10086"/>
                <a:gd name="T18" fmla="*/ 511401 w 10000"/>
                <a:gd name="T19" fmla="*/ 1286084 h 10086"/>
                <a:gd name="T20" fmla="*/ 378135 w 10000"/>
                <a:gd name="T21" fmla="*/ 963796 h 10086"/>
                <a:gd name="T22" fmla="*/ 378135 w 10000"/>
                <a:gd name="T23" fmla="*/ 960728 h 10086"/>
                <a:gd name="T24" fmla="*/ 130171 w 10000"/>
                <a:gd name="T25" fmla="*/ 818068 h 10086"/>
                <a:gd name="T26" fmla="*/ 0 w 10000"/>
                <a:gd name="T27" fmla="*/ 486576 h 10086"/>
                <a:gd name="T28" fmla="*/ 483549 w 10000"/>
                <a:gd name="T29" fmla="*/ 0 h 100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0" h="10086">
                  <a:moveTo>
                    <a:pt x="5000" y="0"/>
                  </a:moveTo>
                  <a:cubicBezTo>
                    <a:pt x="7756" y="0"/>
                    <a:pt x="10000" y="1455"/>
                    <a:pt x="10000" y="3212"/>
                  </a:cubicBezTo>
                  <a:lnTo>
                    <a:pt x="10000" y="3293"/>
                  </a:lnTo>
                  <a:cubicBezTo>
                    <a:pt x="10000" y="5717"/>
                    <a:pt x="8814" y="7859"/>
                    <a:pt x="6795" y="9697"/>
                  </a:cubicBezTo>
                  <a:cubicBezTo>
                    <a:pt x="6731" y="9737"/>
                    <a:pt x="6699" y="9778"/>
                    <a:pt x="6635" y="9818"/>
                  </a:cubicBez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rgbClr val="D44024"/>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spcBef>
                  <a:spcPct val="0"/>
                </a:spcBef>
                <a:spcAft>
                  <a:spcPct val="0"/>
                </a:spcAft>
              </a:pPr>
              <a:endParaRPr lang="zh-CN" altLang="en-US">
                <a:solidFill>
                  <a:srgbClr val="000000"/>
                </a:solidFill>
                <a:cs typeface="+mn-ea"/>
                <a:sym typeface="+mn-lt"/>
              </a:endParaRPr>
            </a:p>
          </p:txBody>
        </p:sp>
        <p:sp>
          <p:nvSpPr>
            <p:cNvPr id="16390" name="Freeform 107"/>
            <p:cNvSpPr/>
            <p:nvPr/>
          </p:nvSpPr>
          <p:spPr bwMode="auto">
            <a:xfrm>
              <a:off x="2862263" y="3314700"/>
              <a:ext cx="966787" cy="1547813"/>
            </a:xfrm>
            <a:custGeom>
              <a:avLst/>
              <a:gdLst>
                <a:gd name="T0" fmla="*/ 483549 w 10000"/>
                <a:gd name="T1" fmla="*/ 0 h 10086"/>
                <a:gd name="T2" fmla="*/ 967098 w 10000"/>
                <a:gd name="T3" fmla="*/ 492712 h 10086"/>
                <a:gd name="T4" fmla="*/ 967098 w 10000"/>
                <a:gd name="T5" fmla="*/ 505138 h 10086"/>
                <a:gd name="T6" fmla="*/ 967098 w 10000"/>
                <a:gd name="T7" fmla="*/ 505138 h 10086"/>
                <a:gd name="T8" fmla="*/ 657143 w 10000"/>
                <a:gd name="T9" fmla="*/ 1487494 h 10086"/>
                <a:gd name="T10" fmla="*/ 641670 w 10000"/>
                <a:gd name="T11" fmla="*/ 1506056 h 10086"/>
                <a:gd name="T12" fmla="*/ 641670 w 10000"/>
                <a:gd name="T13" fmla="*/ 1506056 h 10086"/>
                <a:gd name="T14" fmla="*/ 641670 w 10000"/>
                <a:gd name="T15" fmla="*/ 1506056 h 10086"/>
                <a:gd name="T16" fmla="*/ 570298 w 10000"/>
                <a:gd name="T17" fmla="*/ 1533974 h 10086"/>
                <a:gd name="T18" fmla="*/ 511401 w 10000"/>
                <a:gd name="T19" fmla="*/ 1286084 h 10086"/>
                <a:gd name="T20" fmla="*/ 378135 w 10000"/>
                <a:gd name="T21" fmla="*/ 963796 h 10086"/>
                <a:gd name="T22" fmla="*/ 378135 w 10000"/>
                <a:gd name="T23" fmla="*/ 960728 h 10086"/>
                <a:gd name="T24" fmla="*/ 130171 w 10000"/>
                <a:gd name="T25" fmla="*/ 818068 h 10086"/>
                <a:gd name="T26" fmla="*/ 0 w 10000"/>
                <a:gd name="T27" fmla="*/ 486576 h 10086"/>
                <a:gd name="T28" fmla="*/ 483549 w 10000"/>
                <a:gd name="T29" fmla="*/ 0 h 100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0" h="10086">
                  <a:moveTo>
                    <a:pt x="5000" y="0"/>
                  </a:moveTo>
                  <a:cubicBezTo>
                    <a:pt x="7756" y="0"/>
                    <a:pt x="10000" y="1455"/>
                    <a:pt x="10000" y="3212"/>
                  </a:cubicBezTo>
                  <a:lnTo>
                    <a:pt x="10000" y="3293"/>
                  </a:lnTo>
                  <a:cubicBezTo>
                    <a:pt x="10000" y="5717"/>
                    <a:pt x="8814" y="7859"/>
                    <a:pt x="6795" y="9697"/>
                  </a:cubicBezTo>
                  <a:cubicBezTo>
                    <a:pt x="6731" y="9737"/>
                    <a:pt x="6699" y="9778"/>
                    <a:pt x="6635" y="9818"/>
                  </a:cubicBez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rgbClr val="D44024"/>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spcBef>
                  <a:spcPct val="0"/>
                </a:spcBef>
                <a:spcAft>
                  <a:spcPct val="0"/>
                </a:spcAft>
              </a:pPr>
              <a:endParaRPr lang="zh-CN" altLang="en-US">
                <a:solidFill>
                  <a:srgbClr val="000000"/>
                </a:solidFill>
                <a:cs typeface="+mn-ea"/>
                <a:sym typeface="+mn-lt"/>
              </a:endParaRPr>
            </a:p>
          </p:txBody>
        </p:sp>
        <p:sp>
          <p:nvSpPr>
            <p:cNvPr id="16391" name="Freeform 108"/>
            <p:cNvSpPr/>
            <p:nvPr/>
          </p:nvSpPr>
          <p:spPr bwMode="auto">
            <a:xfrm>
              <a:off x="1863725" y="931863"/>
              <a:ext cx="1847850" cy="3384550"/>
            </a:xfrm>
            <a:custGeom>
              <a:avLst/>
              <a:gdLst>
                <a:gd name="T0" fmla="*/ 2147483646 w 596"/>
                <a:gd name="T1" fmla="*/ 2147483646 h 1092"/>
                <a:gd name="T2" fmla="*/ 1856759027 w 596"/>
                <a:gd name="T3" fmla="*/ 2147483646 h 1092"/>
                <a:gd name="T4" fmla="*/ 245233553 w 596"/>
                <a:gd name="T5" fmla="*/ 2147483646 h 1092"/>
                <a:gd name="T6" fmla="*/ 2147483646 w 596"/>
                <a:gd name="T7" fmla="*/ 0 h 1092"/>
                <a:gd name="T8" fmla="*/ 2147483646 w 596"/>
                <a:gd name="T9" fmla="*/ 0 h 1092"/>
                <a:gd name="T10" fmla="*/ 2147483646 w 596"/>
                <a:gd name="T11" fmla="*/ 2147483646 h 1092"/>
                <a:gd name="T12" fmla="*/ 2147483646 w 596"/>
                <a:gd name="T13" fmla="*/ 2147483646 h 1092"/>
                <a:gd name="T14" fmla="*/ 2147483646 w 596"/>
                <a:gd name="T15" fmla="*/ 2147483646 h 10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spcBef>
                  <a:spcPct val="0"/>
                </a:spcBef>
                <a:spcAft>
                  <a:spcPct val="0"/>
                </a:spcAft>
              </a:pPr>
              <a:endParaRPr lang="zh-CN" altLang="en-US">
                <a:solidFill>
                  <a:srgbClr val="000000"/>
                </a:solidFill>
                <a:cs typeface="+mn-ea"/>
                <a:sym typeface="+mn-lt"/>
              </a:endParaRPr>
            </a:p>
          </p:txBody>
        </p:sp>
        <p:sp>
          <p:nvSpPr>
            <p:cNvPr id="11" name="Oval 113"/>
            <p:cNvSpPr>
              <a:spLocks noChangeArrowheads="1"/>
            </p:cNvSpPr>
            <p:nvPr/>
          </p:nvSpPr>
          <p:spPr bwMode="auto">
            <a:xfrm>
              <a:off x="2482850" y="2003425"/>
              <a:ext cx="617538" cy="601663"/>
            </a:xfrm>
            <a:prstGeom prst="ellipse">
              <a:avLst/>
            </a:prstGeom>
            <a:solidFill>
              <a:schemeClr val="accent1">
                <a:lumMod val="50000"/>
                <a:alpha val="77000"/>
              </a:schemeClr>
            </a:solidFill>
            <a:ln>
              <a:noFill/>
            </a:ln>
          </p:spPr>
          <p:txBody>
            <a:bodyPr/>
            <a:lstStyle/>
            <a:p>
              <a:pPr fontAlgn="base">
                <a:spcBef>
                  <a:spcPct val="0"/>
                </a:spcBef>
                <a:spcAft>
                  <a:spcPct val="0"/>
                </a:spcAft>
                <a:defRPr/>
              </a:pPr>
              <a:endParaRPr lang="en-US" dirty="0">
                <a:solidFill>
                  <a:prstClr val="black"/>
                </a:solidFill>
                <a:cs typeface="+mn-ea"/>
                <a:sym typeface="+mn-lt"/>
              </a:endParaRPr>
            </a:p>
          </p:txBody>
        </p:sp>
        <p:sp>
          <p:nvSpPr>
            <p:cNvPr id="12" name="Oval 116"/>
            <p:cNvSpPr>
              <a:spLocks noChangeArrowheads="1"/>
            </p:cNvSpPr>
            <p:nvPr/>
          </p:nvSpPr>
          <p:spPr bwMode="auto">
            <a:xfrm>
              <a:off x="2606675" y="2792413"/>
              <a:ext cx="369888" cy="384175"/>
            </a:xfrm>
            <a:prstGeom prst="ellipse">
              <a:avLst/>
            </a:prstGeom>
            <a:solidFill>
              <a:schemeClr val="accent1">
                <a:lumMod val="50000"/>
                <a:alpha val="77000"/>
              </a:schemeClr>
            </a:solidFill>
            <a:ln>
              <a:noFill/>
            </a:ln>
          </p:spPr>
          <p:txBody>
            <a:bodyPr/>
            <a:lstStyle/>
            <a:p>
              <a:pPr fontAlgn="base">
                <a:spcBef>
                  <a:spcPct val="0"/>
                </a:spcBef>
                <a:spcAft>
                  <a:spcPct val="0"/>
                </a:spcAft>
                <a:defRPr/>
              </a:pPr>
              <a:endParaRPr lang="en-US" dirty="0">
                <a:solidFill>
                  <a:prstClr val="black"/>
                </a:solidFill>
                <a:cs typeface="+mn-ea"/>
                <a:sym typeface="+mn-lt"/>
              </a:endParaRPr>
            </a:p>
          </p:txBody>
        </p:sp>
        <p:sp>
          <p:nvSpPr>
            <p:cNvPr id="13" name="Oval 119"/>
            <p:cNvSpPr>
              <a:spLocks noChangeArrowheads="1"/>
            </p:cNvSpPr>
            <p:nvPr/>
          </p:nvSpPr>
          <p:spPr bwMode="auto">
            <a:xfrm>
              <a:off x="2678113" y="3363913"/>
              <a:ext cx="228600" cy="222250"/>
            </a:xfrm>
            <a:prstGeom prst="ellipse">
              <a:avLst/>
            </a:prstGeom>
            <a:solidFill>
              <a:schemeClr val="accent1">
                <a:lumMod val="50000"/>
                <a:alpha val="77000"/>
              </a:schemeClr>
            </a:solidFill>
            <a:ln>
              <a:noFill/>
            </a:ln>
          </p:spPr>
          <p:txBody>
            <a:bodyPr/>
            <a:lstStyle/>
            <a:p>
              <a:pPr fontAlgn="base">
                <a:spcBef>
                  <a:spcPct val="0"/>
                </a:spcBef>
                <a:spcAft>
                  <a:spcPct val="0"/>
                </a:spcAft>
                <a:defRPr/>
              </a:pPr>
              <a:endParaRPr lang="en-US" dirty="0">
                <a:solidFill>
                  <a:prstClr val="black"/>
                </a:solidFill>
                <a:cs typeface="+mn-ea"/>
                <a:sym typeface="+mn-lt"/>
              </a:endParaRPr>
            </a:p>
          </p:txBody>
        </p:sp>
      </p:grpSp>
      <p:sp>
        <p:nvSpPr>
          <p:cNvPr id="30" name="TextBox 74"/>
          <p:cNvSpPr txBox="1"/>
          <p:nvPr/>
        </p:nvSpPr>
        <p:spPr>
          <a:xfrm>
            <a:off x="1514475" y="287655"/>
            <a:ext cx="3491865" cy="953135"/>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zh-CN" altLang="en-US" sz="2800" dirty="0">
                <a:solidFill>
                  <a:srgbClr val="93B0C1"/>
                </a:solidFill>
                <a:latin typeface="+mn-lt"/>
                <a:ea typeface="+mn-ea"/>
                <a:cs typeface="+mn-ea"/>
                <a:sym typeface="+mn-lt"/>
              </a:rPr>
              <a:t>整机结构</a:t>
            </a:r>
          </a:p>
          <a:p>
            <a:r>
              <a:rPr lang="en-US" altLang="zh-CN" sz="2800" dirty="0">
                <a:solidFill>
                  <a:srgbClr val="93B0C1"/>
                </a:solidFill>
                <a:latin typeface="+mn-lt"/>
                <a:ea typeface="+mn-ea"/>
                <a:cs typeface="+mn-ea"/>
                <a:sym typeface="+mn-lt"/>
              </a:rPr>
              <a:t>       </a:t>
            </a:r>
            <a:r>
              <a:rPr lang="zh-CN" altLang="en-US" sz="2800" dirty="0">
                <a:solidFill>
                  <a:srgbClr val="93B0C1"/>
                </a:solidFill>
                <a:latin typeface="+mn-lt"/>
                <a:ea typeface="+mn-ea"/>
                <a:cs typeface="+mn-ea"/>
                <a:sym typeface="+mn-lt"/>
              </a:rPr>
              <a:t>（</a:t>
            </a:r>
            <a:r>
              <a:rPr lang="en-US" altLang="zh-CN" sz="2800" dirty="0">
                <a:solidFill>
                  <a:srgbClr val="93B0C1"/>
                </a:solidFill>
                <a:latin typeface="+mn-lt"/>
                <a:ea typeface="+mn-ea"/>
                <a:cs typeface="+mn-ea"/>
                <a:sym typeface="+mn-lt"/>
              </a:rPr>
              <a:t>SW</a:t>
            </a:r>
            <a:r>
              <a:rPr lang="zh-CN" altLang="en-US" sz="2800" dirty="0">
                <a:solidFill>
                  <a:srgbClr val="93B0C1"/>
                </a:solidFill>
                <a:latin typeface="+mn-lt"/>
                <a:ea typeface="+mn-ea"/>
                <a:cs typeface="+mn-ea"/>
                <a:sym typeface="+mn-lt"/>
              </a:rPr>
              <a:t>三维建模）</a:t>
            </a:r>
          </a:p>
        </p:txBody>
      </p:sp>
      <p:grpSp>
        <p:nvGrpSpPr>
          <p:cNvPr id="22" name="组合 21"/>
          <p:cNvGrpSpPr/>
          <p:nvPr/>
        </p:nvGrpSpPr>
        <p:grpSpPr>
          <a:xfrm>
            <a:off x="-21226" y="13396"/>
            <a:ext cx="1540161" cy="1402872"/>
            <a:chOff x="-191401" y="-32180"/>
            <a:chExt cx="2123079" cy="1933830"/>
          </a:xfrm>
        </p:grpSpPr>
        <p:pic>
          <p:nvPicPr>
            <p:cNvPr id="23" name="图片 2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98266" y="-32180"/>
              <a:ext cx="1433412" cy="1433412"/>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91401" y="732101"/>
              <a:ext cx="1169550" cy="1169549"/>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grpSp>
      <p:sp>
        <p:nvSpPr>
          <p:cNvPr id="4" name="文本框 3"/>
          <p:cNvSpPr txBox="1"/>
          <p:nvPr/>
        </p:nvSpPr>
        <p:spPr>
          <a:xfrm>
            <a:off x="672465" y="1598930"/>
            <a:ext cx="10849610" cy="2402840"/>
          </a:xfrm>
          <a:prstGeom prst="rect">
            <a:avLst/>
          </a:prstGeom>
          <a:noFill/>
        </p:spPr>
        <p:txBody>
          <a:bodyPr wrap="square" rtlCol="0">
            <a:noAutofit/>
          </a:bodyPr>
          <a:lstStyle/>
          <a:p>
            <a:r>
              <a:rPr lang="zh-CN" altLang="en-US" sz="2800"/>
              <a:t>整机为双层结构行动上更加稳定，底层固定电机与芯片等，顶部固定储物仓放置物料。</a:t>
            </a: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87" y="2552613"/>
            <a:ext cx="3936162" cy="4047040"/>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7073" y="2512161"/>
            <a:ext cx="3737853" cy="4252864"/>
          </a:xfrm>
          <a:prstGeom prst="rect">
            <a:avLst/>
          </a:prstGeom>
        </p:spPr>
      </p:pic>
      <p:pic>
        <p:nvPicPr>
          <p:cNvPr id="17" name="图片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3605" y="2512161"/>
            <a:ext cx="4176355" cy="40874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6535832">
            <a:off x="9478908" y="-544466"/>
            <a:ext cx="1039850" cy="2560137"/>
            <a:chOff x="1739900" y="931863"/>
            <a:chExt cx="2089150" cy="5265737"/>
          </a:xfrm>
        </p:grpSpPr>
        <p:sp>
          <p:nvSpPr>
            <p:cNvPr id="5" name="Freeform 133"/>
            <p:cNvSpPr/>
            <p:nvPr/>
          </p:nvSpPr>
          <p:spPr bwMode="auto">
            <a:xfrm flipH="1">
              <a:off x="2263775" y="4545013"/>
              <a:ext cx="998538" cy="1652587"/>
            </a:xfrm>
            <a:custGeom>
              <a:avLst/>
              <a:gdLst>
                <a:gd name="T0" fmla="*/ 7566 w 397"/>
                <a:gd name="T1" fmla="*/ 1009717 h 659"/>
                <a:gd name="T2" fmla="*/ 0 w 397"/>
                <a:gd name="T3" fmla="*/ 1009717 h 659"/>
                <a:gd name="T4" fmla="*/ 0 w 397"/>
                <a:gd name="T5" fmla="*/ 1009717 h 659"/>
                <a:gd name="T6" fmla="*/ 11348 w 397"/>
                <a:gd name="T7" fmla="*/ 1021020 h 659"/>
                <a:gd name="T8" fmla="*/ 15131 w 397"/>
                <a:gd name="T9" fmla="*/ 1062464 h 659"/>
                <a:gd name="T10" fmla="*/ 18914 w 397"/>
                <a:gd name="T11" fmla="*/ 1069999 h 659"/>
                <a:gd name="T12" fmla="*/ 181575 w 397"/>
                <a:gd name="T13" fmla="*/ 1574858 h 659"/>
                <a:gd name="T14" fmla="*/ 348019 w 397"/>
                <a:gd name="T15" fmla="*/ 1092605 h 659"/>
                <a:gd name="T16" fmla="*/ 650644 w 397"/>
                <a:gd name="T17" fmla="*/ 1661513 h 659"/>
                <a:gd name="T18" fmla="*/ 548508 w 397"/>
                <a:gd name="T19" fmla="*/ 2124928 h 659"/>
                <a:gd name="T20" fmla="*/ 760345 w 397"/>
                <a:gd name="T21" fmla="*/ 2482850 h 659"/>
                <a:gd name="T22" fmla="*/ 650644 w 397"/>
                <a:gd name="T23" fmla="*/ 2275632 h 659"/>
                <a:gd name="T24" fmla="*/ 688472 w 397"/>
                <a:gd name="T25" fmla="*/ 1989294 h 659"/>
                <a:gd name="T26" fmla="*/ 866264 w 397"/>
                <a:gd name="T27" fmla="*/ 1740632 h 659"/>
                <a:gd name="T28" fmla="*/ 1028925 w 397"/>
                <a:gd name="T29" fmla="*/ 1454295 h 659"/>
                <a:gd name="T30" fmla="*/ 1059187 w 397"/>
                <a:gd name="T31" fmla="*/ 1363872 h 659"/>
                <a:gd name="T32" fmla="*/ 1161323 w 397"/>
                <a:gd name="T33" fmla="*/ 1823520 h 659"/>
                <a:gd name="T34" fmla="*/ 1229414 w 397"/>
                <a:gd name="T35" fmla="*/ 1529647 h 659"/>
                <a:gd name="T36" fmla="*/ 1399640 w 397"/>
                <a:gd name="T37" fmla="*/ 745985 h 659"/>
                <a:gd name="T38" fmla="*/ 714951 w 397"/>
                <a:gd name="T39" fmla="*/ 0 h 659"/>
                <a:gd name="T40" fmla="*/ 11348 w 397"/>
                <a:gd name="T41" fmla="*/ 956971 h 659"/>
                <a:gd name="T42" fmla="*/ 7566 w 397"/>
                <a:gd name="T43" fmla="*/ 1009717 h 6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chemeClr val="accent1">
                <a:lumMod val="50000"/>
              </a:schemeClr>
            </a:solidFill>
            <a:ln>
              <a:noFill/>
            </a:ln>
          </p:spPr>
          <p:txBody>
            <a:bodyPr/>
            <a:lstStyle/>
            <a:p>
              <a:pPr fontAlgn="base">
                <a:spcBef>
                  <a:spcPct val="0"/>
                </a:spcBef>
                <a:spcAft>
                  <a:spcPct val="0"/>
                </a:spcAft>
                <a:defRPr/>
              </a:pPr>
              <a:endParaRPr lang="en-US" dirty="0">
                <a:solidFill>
                  <a:prstClr val="black"/>
                </a:solidFill>
                <a:cs typeface="+mn-ea"/>
                <a:sym typeface="+mn-lt"/>
              </a:endParaRPr>
            </a:p>
          </p:txBody>
        </p:sp>
        <p:sp>
          <p:nvSpPr>
            <p:cNvPr id="6" name="Freeform 134"/>
            <p:cNvSpPr/>
            <p:nvPr/>
          </p:nvSpPr>
          <p:spPr bwMode="auto">
            <a:xfrm flipH="1">
              <a:off x="2352675" y="4530725"/>
              <a:ext cx="812800" cy="1041400"/>
            </a:xfrm>
            <a:custGeom>
              <a:avLst/>
              <a:gdLst>
                <a:gd name="T0" fmla="*/ 581760 w 324"/>
                <a:gd name="T1" fmla="*/ 0 h 415"/>
                <a:gd name="T2" fmla="*/ 1148410 w 324"/>
                <a:gd name="T3" fmla="*/ 648083 h 415"/>
                <a:gd name="T4" fmla="*/ 1152187 w 324"/>
                <a:gd name="T5" fmla="*/ 655619 h 415"/>
                <a:gd name="T6" fmla="*/ 1152187 w 324"/>
                <a:gd name="T7" fmla="*/ 663154 h 415"/>
                <a:gd name="T8" fmla="*/ 1042635 w 324"/>
                <a:gd name="T9" fmla="*/ 1273558 h 415"/>
                <a:gd name="T10" fmla="*/ 963304 w 324"/>
                <a:gd name="T11" fmla="*/ 983428 h 415"/>
                <a:gd name="T12" fmla="*/ 868863 w 324"/>
                <a:gd name="T13" fmla="*/ 1137913 h 415"/>
                <a:gd name="T14" fmla="*/ 642203 w 324"/>
                <a:gd name="T15" fmla="*/ 1552384 h 415"/>
                <a:gd name="T16" fmla="*/ 630870 w 324"/>
                <a:gd name="T17" fmla="*/ 1563688 h 415"/>
                <a:gd name="T18" fmla="*/ 630870 w 324"/>
                <a:gd name="T19" fmla="*/ 1541080 h 415"/>
                <a:gd name="T20" fmla="*/ 245548 w 324"/>
                <a:gd name="T21" fmla="*/ 859086 h 415"/>
                <a:gd name="T22" fmla="*/ 196439 w 324"/>
                <a:gd name="T23" fmla="*/ 862854 h 415"/>
                <a:gd name="T24" fmla="*/ 7555 w 324"/>
                <a:gd name="T25" fmla="*/ 964588 h 415"/>
                <a:gd name="T26" fmla="*/ 3778 w 324"/>
                <a:gd name="T27" fmla="*/ 945749 h 415"/>
                <a:gd name="T28" fmla="*/ 3778 w 324"/>
                <a:gd name="T29" fmla="*/ 938213 h 415"/>
                <a:gd name="T30" fmla="*/ 0 w 324"/>
                <a:gd name="T31" fmla="*/ 900534 h 415"/>
                <a:gd name="T32" fmla="*/ 0 w 324"/>
                <a:gd name="T33" fmla="*/ 889230 h 415"/>
                <a:gd name="T34" fmla="*/ 0 w 324"/>
                <a:gd name="T35" fmla="*/ 840247 h 415"/>
                <a:gd name="T36" fmla="*/ 581760 w 324"/>
                <a:gd name="T37" fmla="*/ 0 h 4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chemeClr val="accent1">
                <a:lumMod val="75000"/>
              </a:schemeClr>
            </a:solidFill>
            <a:ln>
              <a:noFill/>
            </a:ln>
          </p:spPr>
          <p:txBody>
            <a:bodyPr/>
            <a:lstStyle/>
            <a:p>
              <a:pPr fontAlgn="base">
                <a:spcBef>
                  <a:spcPct val="0"/>
                </a:spcBef>
                <a:spcAft>
                  <a:spcPct val="0"/>
                </a:spcAft>
                <a:defRPr/>
              </a:pPr>
              <a:endParaRPr lang="en-US" dirty="0">
                <a:solidFill>
                  <a:prstClr val="black"/>
                </a:solidFill>
                <a:cs typeface="+mn-ea"/>
                <a:sym typeface="+mn-lt"/>
              </a:endParaRPr>
            </a:p>
          </p:txBody>
        </p:sp>
        <p:sp>
          <p:nvSpPr>
            <p:cNvPr id="7" name="Freeform 135"/>
            <p:cNvSpPr/>
            <p:nvPr/>
          </p:nvSpPr>
          <p:spPr bwMode="auto">
            <a:xfrm flipH="1">
              <a:off x="2482850" y="4568825"/>
              <a:ext cx="533400" cy="752475"/>
            </a:xfrm>
            <a:custGeom>
              <a:avLst/>
              <a:gdLst>
                <a:gd name="T0" fmla="*/ 162607 w 212"/>
                <a:gd name="T1" fmla="*/ 535009 h 300"/>
                <a:gd name="T2" fmla="*/ 128573 w 212"/>
                <a:gd name="T3" fmla="*/ 535009 h 300"/>
                <a:gd name="T4" fmla="*/ 3782 w 212"/>
                <a:gd name="T5" fmla="*/ 599059 h 300"/>
                <a:gd name="T6" fmla="*/ 3782 w 212"/>
                <a:gd name="T7" fmla="*/ 587756 h 300"/>
                <a:gd name="T8" fmla="*/ 3782 w 212"/>
                <a:gd name="T9" fmla="*/ 583988 h 300"/>
                <a:gd name="T10" fmla="*/ 0 w 212"/>
                <a:gd name="T11" fmla="*/ 557615 h 300"/>
                <a:gd name="T12" fmla="*/ 0 w 212"/>
                <a:gd name="T13" fmla="*/ 550079 h 300"/>
                <a:gd name="T14" fmla="*/ 0 w 212"/>
                <a:gd name="T15" fmla="*/ 523706 h 300"/>
                <a:gd name="T16" fmla="*/ 381936 w 212"/>
                <a:gd name="T17" fmla="*/ 0 h 300"/>
                <a:gd name="T18" fmla="*/ 752528 w 212"/>
                <a:gd name="T19" fmla="*/ 403140 h 300"/>
                <a:gd name="T20" fmla="*/ 756309 w 212"/>
                <a:gd name="T21" fmla="*/ 406908 h 300"/>
                <a:gd name="T22" fmla="*/ 756309 w 212"/>
                <a:gd name="T23" fmla="*/ 410676 h 300"/>
                <a:gd name="T24" fmla="*/ 684460 w 212"/>
                <a:gd name="T25" fmla="*/ 791210 h 300"/>
                <a:gd name="T26" fmla="*/ 631518 w 212"/>
                <a:gd name="T27" fmla="*/ 610362 h 300"/>
                <a:gd name="T28" fmla="*/ 567232 w 212"/>
                <a:gd name="T29" fmla="*/ 704554 h 300"/>
                <a:gd name="T30" fmla="*/ 457567 w 212"/>
                <a:gd name="T31" fmla="*/ 1130300 h 300"/>
                <a:gd name="T32" fmla="*/ 162607 w 212"/>
                <a:gd name="T33" fmla="*/ 535009 h 3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chemeClr val="accent1">
                <a:lumMod val="60000"/>
                <a:lumOff val="40000"/>
              </a:schemeClr>
            </a:solidFill>
            <a:ln>
              <a:noFill/>
            </a:ln>
          </p:spPr>
          <p:txBody>
            <a:bodyPr/>
            <a:lstStyle/>
            <a:p>
              <a:pPr fontAlgn="base">
                <a:spcBef>
                  <a:spcPct val="0"/>
                </a:spcBef>
                <a:spcAft>
                  <a:spcPct val="0"/>
                </a:spcAft>
                <a:defRPr/>
              </a:pPr>
              <a:endParaRPr lang="en-US" dirty="0">
                <a:solidFill>
                  <a:prstClr val="black"/>
                </a:solidFill>
                <a:cs typeface="+mn-ea"/>
                <a:sym typeface="+mn-lt"/>
              </a:endParaRPr>
            </a:p>
          </p:txBody>
        </p:sp>
        <p:sp>
          <p:nvSpPr>
            <p:cNvPr id="16389" name="Freeform 107"/>
            <p:cNvSpPr/>
            <p:nvPr/>
          </p:nvSpPr>
          <p:spPr bwMode="auto">
            <a:xfrm flipH="1">
              <a:off x="1739900" y="3314700"/>
              <a:ext cx="966788" cy="1547813"/>
            </a:xfrm>
            <a:custGeom>
              <a:avLst/>
              <a:gdLst>
                <a:gd name="T0" fmla="*/ 483549 w 10000"/>
                <a:gd name="T1" fmla="*/ 0 h 10086"/>
                <a:gd name="T2" fmla="*/ 967098 w 10000"/>
                <a:gd name="T3" fmla="*/ 492712 h 10086"/>
                <a:gd name="T4" fmla="*/ 967098 w 10000"/>
                <a:gd name="T5" fmla="*/ 505138 h 10086"/>
                <a:gd name="T6" fmla="*/ 967098 w 10000"/>
                <a:gd name="T7" fmla="*/ 505138 h 10086"/>
                <a:gd name="T8" fmla="*/ 657143 w 10000"/>
                <a:gd name="T9" fmla="*/ 1487494 h 10086"/>
                <a:gd name="T10" fmla="*/ 641670 w 10000"/>
                <a:gd name="T11" fmla="*/ 1506056 h 10086"/>
                <a:gd name="T12" fmla="*/ 641670 w 10000"/>
                <a:gd name="T13" fmla="*/ 1506056 h 10086"/>
                <a:gd name="T14" fmla="*/ 641670 w 10000"/>
                <a:gd name="T15" fmla="*/ 1506056 h 10086"/>
                <a:gd name="T16" fmla="*/ 570298 w 10000"/>
                <a:gd name="T17" fmla="*/ 1533974 h 10086"/>
                <a:gd name="T18" fmla="*/ 511401 w 10000"/>
                <a:gd name="T19" fmla="*/ 1286084 h 10086"/>
                <a:gd name="T20" fmla="*/ 378135 w 10000"/>
                <a:gd name="T21" fmla="*/ 963796 h 10086"/>
                <a:gd name="T22" fmla="*/ 378135 w 10000"/>
                <a:gd name="T23" fmla="*/ 960728 h 10086"/>
                <a:gd name="T24" fmla="*/ 130171 w 10000"/>
                <a:gd name="T25" fmla="*/ 818068 h 10086"/>
                <a:gd name="T26" fmla="*/ 0 w 10000"/>
                <a:gd name="T27" fmla="*/ 486576 h 10086"/>
                <a:gd name="T28" fmla="*/ 483549 w 10000"/>
                <a:gd name="T29" fmla="*/ 0 h 100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0" h="10086">
                  <a:moveTo>
                    <a:pt x="5000" y="0"/>
                  </a:moveTo>
                  <a:cubicBezTo>
                    <a:pt x="7756" y="0"/>
                    <a:pt x="10000" y="1455"/>
                    <a:pt x="10000" y="3212"/>
                  </a:cubicBezTo>
                  <a:lnTo>
                    <a:pt x="10000" y="3293"/>
                  </a:lnTo>
                  <a:cubicBezTo>
                    <a:pt x="10000" y="5717"/>
                    <a:pt x="8814" y="7859"/>
                    <a:pt x="6795" y="9697"/>
                  </a:cubicBezTo>
                  <a:cubicBezTo>
                    <a:pt x="6731" y="9737"/>
                    <a:pt x="6699" y="9778"/>
                    <a:pt x="6635" y="9818"/>
                  </a:cubicBez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rgbClr val="D44024"/>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spcBef>
                  <a:spcPct val="0"/>
                </a:spcBef>
                <a:spcAft>
                  <a:spcPct val="0"/>
                </a:spcAft>
              </a:pPr>
              <a:endParaRPr lang="zh-CN" altLang="en-US">
                <a:solidFill>
                  <a:srgbClr val="000000"/>
                </a:solidFill>
                <a:cs typeface="+mn-ea"/>
                <a:sym typeface="+mn-lt"/>
              </a:endParaRPr>
            </a:p>
          </p:txBody>
        </p:sp>
        <p:sp>
          <p:nvSpPr>
            <p:cNvPr id="16390" name="Freeform 107"/>
            <p:cNvSpPr/>
            <p:nvPr/>
          </p:nvSpPr>
          <p:spPr bwMode="auto">
            <a:xfrm>
              <a:off x="2862263" y="3314700"/>
              <a:ext cx="966787" cy="1547813"/>
            </a:xfrm>
            <a:custGeom>
              <a:avLst/>
              <a:gdLst>
                <a:gd name="T0" fmla="*/ 483549 w 10000"/>
                <a:gd name="T1" fmla="*/ 0 h 10086"/>
                <a:gd name="T2" fmla="*/ 967098 w 10000"/>
                <a:gd name="T3" fmla="*/ 492712 h 10086"/>
                <a:gd name="T4" fmla="*/ 967098 w 10000"/>
                <a:gd name="T5" fmla="*/ 505138 h 10086"/>
                <a:gd name="T6" fmla="*/ 967098 w 10000"/>
                <a:gd name="T7" fmla="*/ 505138 h 10086"/>
                <a:gd name="T8" fmla="*/ 657143 w 10000"/>
                <a:gd name="T9" fmla="*/ 1487494 h 10086"/>
                <a:gd name="T10" fmla="*/ 641670 w 10000"/>
                <a:gd name="T11" fmla="*/ 1506056 h 10086"/>
                <a:gd name="T12" fmla="*/ 641670 w 10000"/>
                <a:gd name="T13" fmla="*/ 1506056 h 10086"/>
                <a:gd name="T14" fmla="*/ 641670 w 10000"/>
                <a:gd name="T15" fmla="*/ 1506056 h 10086"/>
                <a:gd name="T16" fmla="*/ 570298 w 10000"/>
                <a:gd name="T17" fmla="*/ 1533974 h 10086"/>
                <a:gd name="T18" fmla="*/ 511401 w 10000"/>
                <a:gd name="T19" fmla="*/ 1286084 h 10086"/>
                <a:gd name="T20" fmla="*/ 378135 w 10000"/>
                <a:gd name="T21" fmla="*/ 963796 h 10086"/>
                <a:gd name="T22" fmla="*/ 378135 w 10000"/>
                <a:gd name="T23" fmla="*/ 960728 h 10086"/>
                <a:gd name="T24" fmla="*/ 130171 w 10000"/>
                <a:gd name="T25" fmla="*/ 818068 h 10086"/>
                <a:gd name="T26" fmla="*/ 0 w 10000"/>
                <a:gd name="T27" fmla="*/ 486576 h 10086"/>
                <a:gd name="T28" fmla="*/ 483549 w 10000"/>
                <a:gd name="T29" fmla="*/ 0 h 100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0" h="10086">
                  <a:moveTo>
                    <a:pt x="5000" y="0"/>
                  </a:moveTo>
                  <a:cubicBezTo>
                    <a:pt x="7756" y="0"/>
                    <a:pt x="10000" y="1455"/>
                    <a:pt x="10000" y="3212"/>
                  </a:cubicBezTo>
                  <a:lnTo>
                    <a:pt x="10000" y="3293"/>
                  </a:lnTo>
                  <a:cubicBezTo>
                    <a:pt x="10000" y="5717"/>
                    <a:pt x="8814" y="7859"/>
                    <a:pt x="6795" y="9697"/>
                  </a:cubicBezTo>
                  <a:cubicBezTo>
                    <a:pt x="6731" y="9737"/>
                    <a:pt x="6699" y="9778"/>
                    <a:pt x="6635" y="9818"/>
                  </a:cubicBez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rgbClr val="D44024"/>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spcBef>
                  <a:spcPct val="0"/>
                </a:spcBef>
                <a:spcAft>
                  <a:spcPct val="0"/>
                </a:spcAft>
              </a:pPr>
              <a:endParaRPr lang="zh-CN" altLang="en-US">
                <a:solidFill>
                  <a:srgbClr val="000000"/>
                </a:solidFill>
                <a:cs typeface="+mn-ea"/>
                <a:sym typeface="+mn-lt"/>
              </a:endParaRPr>
            </a:p>
          </p:txBody>
        </p:sp>
        <p:sp>
          <p:nvSpPr>
            <p:cNvPr id="16391" name="Freeform 108"/>
            <p:cNvSpPr/>
            <p:nvPr/>
          </p:nvSpPr>
          <p:spPr bwMode="auto">
            <a:xfrm>
              <a:off x="1863725" y="931863"/>
              <a:ext cx="1847850" cy="3384550"/>
            </a:xfrm>
            <a:custGeom>
              <a:avLst/>
              <a:gdLst>
                <a:gd name="T0" fmla="*/ 2147483646 w 596"/>
                <a:gd name="T1" fmla="*/ 2147483646 h 1092"/>
                <a:gd name="T2" fmla="*/ 1856759027 w 596"/>
                <a:gd name="T3" fmla="*/ 2147483646 h 1092"/>
                <a:gd name="T4" fmla="*/ 245233553 w 596"/>
                <a:gd name="T5" fmla="*/ 2147483646 h 1092"/>
                <a:gd name="T6" fmla="*/ 2147483646 w 596"/>
                <a:gd name="T7" fmla="*/ 0 h 1092"/>
                <a:gd name="T8" fmla="*/ 2147483646 w 596"/>
                <a:gd name="T9" fmla="*/ 0 h 1092"/>
                <a:gd name="T10" fmla="*/ 2147483646 w 596"/>
                <a:gd name="T11" fmla="*/ 2147483646 h 1092"/>
                <a:gd name="T12" fmla="*/ 2147483646 w 596"/>
                <a:gd name="T13" fmla="*/ 2147483646 h 1092"/>
                <a:gd name="T14" fmla="*/ 2147483646 w 596"/>
                <a:gd name="T15" fmla="*/ 2147483646 h 10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spcBef>
                  <a:spcPct val="0"/>
                </a:spcBef>
                <a:spcAft>
                  <a:spcPct val="0"/>
                </a:spcAft>
              </a:pPr>
              <a:endParaRPr lang="zh-CN" altLang="en-US">
                <a:solidFill>
                  <a:srgbClr val="000000"/>
                </a:solidFill>
                <a:cs typeface="+mn-ea"/>
                <a:sym typeface="+mn-lt"/>
              </a:endParaRPr>
            </a:p>
          </p:txBody>
        </p:sp>
        <p:sp>
          <p:nvSpPr>
            <p:cNvPr id="11" name="Oval 113"/>
            <p:cNvSpPr>
              <a:spLocks noChangeArrowheads="1"/>
            </p:cNvSpPr>
            <p:nvPr/>
          </p:nvSpPr>
          <p:spPr bwMode="auto">
            <a:xfrm>
              <a:off x="2482850" y="2003425"/>
              <a:ext cx="617538" cy="601663"/>
            </a:xfrm>
            <a:prstGeom prst="ellipse">
              <a:avLst/>
            </a:prstGeom>
            <a:solidFill>
              <a:schemeClr val="accent1">
                <a:lumMod val="50000"/>
                <a:alpha val="77000"/>
              </a:schemeClr>
            </a:solidFill>
            <a:ln>
              <a:noFill/>
            </a:ln>
          </p:spPr>
          <p:txBody>
            <a:bodyPr/>
            <a:lstStyle/>
            <a:p>
              <a:pPr fontAlgn="base">
                <a:spcBef>
                  <a:spcPct val="0"/>
                </a:spcBef>
                <a:spcAft>
                  <a:spcPct val="0"/>
                </a:spcAft>
                <a:defRPr/>
              </a:pPr>
              <a:endParaRPr lang="en-US" dirty="0">
                <a:solidFill>
                  <a:prstClr val="black"/>
                </a:solidFill>
                <a:cs typeface="+mn-ea"/>
                <a:sym typeface="+mn-lt"/>
              </a:endParaRPr>
            </a:p>
          </p:txBody>
        </p:sp>
        <p:sp>
          <p:nvSpPr>
            <p:cNvPr id="12" name="Oval 116"/>
            <p:cNvSpPr>
              <a:spLocks noChangeArrowheads="1"/>
            </p:cNvSpPr>
            <p:nvPr/>
          </p:nvSpPr>
          <p:spPr bwMode="auto">
            <a:xfrm>
              <a:off x="2606675" y="2792413"/>
              <a:ext cx="369888" cy="384175"/>
            </a:xfrm>
            <a:prstGeom prst="ellipse">
              <a:avLst/>
            </a:prstGeom>
            <a:solidFill>
              <a:schemeClr val="accent1">
                <a:lumMod val="50000"/>
                <a:alpha val="77000"/>
              </a:schemeClr>
            </a:solidFill>
            <a:ln>
              <a:noFill/>
            </a:ln>
          </p:spPr>
          <p:txBody>
            <a:bodyPr/>
            <a:lstStyle/>
            <a:p>
              <a:pPr fontAlgn="base">
                <a:spcBef>
                  <a:spcPct val="0"/>
                </a:spcBef>
                <a:spcAft>
                  <a:spcPct val="0"/>
                </a:spcAft>
                <a:defRPr/>
              </a:pPr>
              <a:endParaRPr lang="en-US" dirty="0">
                <a:solidFill>
                  <a:prstClr val="black"/>
                </a:solidFill>
                <a:cs typeface="+mn-ea"/>
                <a:sym typeface="+mn-lt"/>
              </a:endParaRPr>
            </a:p>
          </p:txBody>
        </p:sp>
        <p:sp>
          <p:nvSpPr>
            <p:cNvPr id="13" name="Oval 119"/>
            <p:cNvSpPr>
              <a:spLocks noChangeArrowheads="1"/>
            </p:cNvSpPr>
            <p:nvPr/>
          </p:nvSpPr>
          <p:spPr bwMode="auto">
            <a:xfrm>
              <a:off x="2678113" y="3363913"/>
              <a:ext cx="228600" cy="222250"/>
            </a:xfrm>
            <a:prstGeom prst="ellipse">
              <a:avLst/>
            </a:prstGeom>
            <a:solidFill>
              <a:schemeClr val="accent1">
                <a:lumMod val="50000"/>
                <a:alpha val="77000"/>
              </a:schemeClr>
            </a:solidFill>
            <a:ln>
              <a:noFill/>
            </a:ln>
          </p:spPr>
          <p:txBody>
            <a:bodyPr/>
            <a:lstStyle/>
            <a:p>
              <a:pPr fontAlgn="base">
                <a:spcBef>
                  <a:spcPct val="0"/>
                </a:spcBef>
                <a:spcAft>
                  <a:spcPct val="0"/>
                </a:spcAft>
                <a:defRPr/>
              </a:pPr>
              <a:endParaRPr lang="en-US" dirty="0">
                <a:solidFill>
                  <a:prstClr val="black"/>
                </a:solidFill>
                <a:cs typeface="+mn-ea"/>
                <a:sym typeface="+mn-lt"/>
              </a:endParaRPr>
            </a:p>
          </p:txBody>
        </p:sp>
      </p:grpSp>
      <p:sp>
        <p:nvSpPr>
          <p:cNvPr id="30" name="TextBox 74"/>
          <p:cNvSpPr txBox="1"/>
          <p:nvPr/>
        </p:nvSpPr>
        <p:spPr>
          <a:xfrm>
            <a:off x="1514499" y="287954"/>
            <a:ext cx="3031475" cy="953135"/>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zh-CN" altLang="en-US" sz="2800" dirty="0">
                <a:solidFill>
                  <a:srgbClr val="93B0C1"/>
                </a:solidFill>
                <a:latin typeface="+mn-lt"/>
                <a:ea typeface="+mn-ea"/>
                <a:cs typeface="+mn-ea"/>
                <a:sym typeface="+mn-lt"/>
              </a:rPr>
              <a:t>整机结构</a:t>
            </a:r>
          </a:p>
          <a:p>
            <a:r>
              <a:rPr lang="en-US" altLang="zh-CN" sz="2800" dirty="0">
                <a:solidFill>
                  <a:srgbClr val="93B0C1"/>
                </a:solidFill>
                <a:latin typeface="+mn-lt"/>
                <a:ea typeface="+mn-ea"/>
                <a:cs typeface="+mn-ea"/>
                <a:sym typeface="+mn-lt"/>
              </a:rPr>
              <a:t>    </a:t>
            </a:r>
            <a:r>
              <a:rPr lang="zh-CN" altLang="en-US" sz="2800" dirty="0">
                <a:solidFill>
                  <a:srgbClr val="93B0C1"/>
                </a:solidFill>
                <a:latin typeface="+mn-lt"/>
                <a:ea typeface="+mn-ea"/>
                <a:cs typeface="+mn-ea"/>
                <a:sym typeface="+mn-lt"/>
              </a:rPr>
              <a:t>（</a:t>
            </a:r>
            <a:r>
              <a:rPr lang="en-US" altLang="zh-CN" sz="2800" dirty="0">
                <a:solidFill>
                  <a:srgbClr val="93B0C1"/>
                </a:solidFill>
                <a:latin typeface="+mn-lt"/>
                <a:ea typeface="+mn-ea"/>
                <a:cs typeface="+mn-ea"/>
                <a:sym typeface="+mn-lt"/>
              </a:rPr>
              <a:t>CAD</a:t>
            </a:r>
            <a:r>
              <a:rPr lang="zh-CN" altLang="en-US" sz="2800" dirty="0">
                <a:solidFill>
                  <a:srgbClr val="93B0C1"/>
                </a:solidFill>
                <a:latin typeface="+mn-lt"/>
                <a:ea typeface="+mn-ea"/>
                <a:cs typeface="+mn-ea"/>
                <a:sym typeface="+mn-lt"/>
              </a:rPr>
              <a:t>图纸）</a:t>
            </a:r>
          </a:p>
        </p:txBody>
      </p:sp>
      <p:grpSp>
        <p:nvGrpSpPr>
          <p:cNvPr id="22" name="组合 21"/>
          <p:cNvGrpSpPr/>
          <p:nvPr/>
        </p:nvGrpSpPr>
        <p:grpSpPr>
          <a:xfrm>
            <a:off x="-21226" y="13396"/>
            <a:ext cx="1540161" cy="1402872"/>
            <a:chOff x="-191401" y="-32180"/>
            <a:chExt cx="2123079" cy="1933830"/>
          </a:xfrm>
        </p:grpSpPr>
        <p:pic>
          <p:nvPicPr>
            <p:cNvPr id="23" name="图片 2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98266" y="-32180"/>
              <a:ext cx="1433412" cy="1433412"/>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91401" y="732101"/>
              <a:ext cx="1169550" cy="1169549"/>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grpSp>
      <p:sp>
        <p:nvSpPr>
          <p:cNvPr id="4" name="文本框 3"/>
          <p:cNvSpPr txBox="1"/>
          <p:nvPr/>
        </p:nvSpPr>
        <p:spPr>
          <a:xfrm>
            <a:off x="672465" y="1598930"/>
            <a:ext cx="4658995" cy="1514475"/>
          </a:xfrm>
          <a:prstGeom prst="rect">
            <a:avLst/>
          </a:prstGeom>
          <a:noFill/>
        </p:spPr>
        <p:txBody>
          <a:bodyPr wrap="square" rtlCol="0">
            <a:noAutofit/>
          </a:bodyPr>
          <a:lstStyle/>
          <a:p>
            <a:endParaRPr lang="zh-CN" altLang="en-US"/>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5849" y="2090336"/>
            <a:ext cx="3556183" cy="3308520"/>
          </a:xfrm>
          <a:prstGeom prst="rect">
            <a:avLst/>
          </a:prstGeom>
        </p:spPr>
      </p:pic>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8893" y="15938"/>
            <a:ext cx="3556183" cy="3308520"/>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8894" y="3460018"/>
            <a:ext cx="3556182" cy="33171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rcRect r="26428"/>
          <a:stretch>
            <a:fillRect/>
          </a:stretch>
        </p:blipFill>
        <p:spPr>
          <a:xfrm>
            <a:off x="578046" y="1412886"/>
            <a:ext cx="3810807" cy="3309826"/>
          </a:xfrm>
          <a:custGeom>
            <a:avLst/>
            <a:gdLst>
              <a:gd name="connsiteX0" fmla="*/ 0 w 3810807"/>
              <a:gd name="connsiteY0" fmla="*/ 0 h 3309826"/>
              <a:gd name="connsiteX1" fmla="*/ 3810807 w 3810807"/>
              <a:gd name="connsiteY1" fmla="*/ 0 h 3309826"/>
              <a:gd name="connsiteX2" fmla="*/ 3810807 w 3810807"/>
              <a:gd name="connsiteY2" fmla="*/ 2095695 h 3309826"/>
              <a:gd name="connsiteX3" fmla="*/ 3800757 w 3810807"/>
              <a:gd name="connsiteY3" fmla="*/ 2095695 h 3309826"/>
              <a:gd name="connsiteX4" fmla="*/ 3800757 w 3810807"/>
              <a:gd name="connsiteY4" fmla="*/ 3309826 h 3309826"/>
              <a:gd name="connsiteX5" fmla="*/ 0 w 3810807"/>
              <a:gd name="connsiteY5" fmla="*/ 3309826 h 330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807" h="3309826">
                <a:moveTo>
                  <a:pt x="0" y="0"/>
                </a:moveTo>
                <a:lnTo>
                  <a:pt x="3810807" y="0"/>
                </a:lnTo>
                <a:lnTo>
                  <a:pt x="3810807" y="2095695"/>
                </a:lnTo>
                <a:lnTo>
                  <a:pt x="3800757" y="2095695"/>
                </a:lnTo>
                <a:lnTo>
                  <a:pt x="3800757" y="3309826"/>
                </a:lnTo>
                <a:lnTo>
                  <a:pt x="0" y="3309826"/>
                </a:lnTo>
                <a:close/>
              </a:path>
            </a:pathLst>
          </a:cu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9939027" y="4136643"/>
            <a:ext cx="1433412" cy="1433412"/>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0787664" y="5259037"/>
            <a:ext cx="1169550" cy="1169550"/>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0131970" y="5948616"/>
            <a:ext cx="837452" cy="837452"/>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sp>
        <p:nvSpPr>
          <p:cNvPr id="7" name="文本框 6"/>
          <p:cNvSpPr txBox="1"/>
          <p:nvPr/>
        </p:nvSpPr>
        <p:spPr>
          <a:xfrm>
            <a:off x="1667269" y="2393394"/>
            <a:ext cx="1284768" cy="1200329"/>
          </a:xfrm>
          <a:prstGeom prst="rect">
            <a:avLst/>
          </a:prstGeom>
          <a:noFill/>
        </p:spPr>
        <p:txBody>
          <a:bodyPr wrap="square" rtlCol="0">
            <a:spAutoFit/>
          </a:bodyPr>
          <a:lstStyle>
            <a:defPPr>
              <a:defRPr lang="zh-CN"/>
            </a:defPPr>
            <a:lvl1pPr>
              <a:defRPr sz="7200">
                <a:solidFill>
                  <a:srgbClr val="93B0C1"/>
                </a:solidFill>
                <a:cs typeface="+mn-ea"/>
              </a:defRPr>
            </a:lvl1pPr>
          </a:lstStyle>
          <a:p>
            <a:r>
              <a:rPr lang="en-US" altLang="zh-CN" dirty="0">
                <a:sym typeface="+mn-lt"/>
              </a:rPr>
              <a:t>04</a:t>
            </a:r>
            <a:endParaRPr lang="zh-CN" altLang="en-US" dirty="0">
              <a:sym typeface="+mn-lt"/>
            </a:endParaRPr>
          </a:p>
        </p:txBody>
      </p:sp>
      <p:sp>
        <p:nvSpPr>
          <p:cNvPr id="9" name="文本框 8"/>
          <p:cNvSpPr txBox="1"/>
          <p:nvPr/>
        </p:nvSpPr>
        <p:spPr>
          <a:xfrm>
            <a:off x="4388852" y="1777840"/>
            <a:ext cx="3810807" cy="830997"/>
          </a:xfrm>
          <a:prstGeom prst="rect">
            <a:avLst/>
          </a:prstGeom>
          <a:noFill/>
        </p:spPr>
        <p:txBody>
          <a:bodyPr wrap="square" rtlCol="0">
            <a:spAutoFit/>
          </a:bodyPr>
          <a:lstStyle/>
          <a:p>
            <a:r>
              <a:rPr lang="en-US" altLang="zh-CN" sz="4800" dirty="0">
                <a:solidFill>
                  <a:srgbClr val="93B0C1"/>
                </a:solidFill>
                <a:cs typeface="+mn-ea"/>
                <a:sym typeface="+mn-lt"/>
              </a:rPr>
              <a:t>PART FOUR</a:t>
            </a:r>
            <a:endParaRPr lang="zh-CN" altLang="en-US" sz="4800" dirty="0">
              <a:solidFill>
                <a:srgbClr val="93B0C1"/>
              </a:solidFill>
              <a:cs typeface="+mn-ea"/>
              <a:sym typeface="+mn-lt"/>
            </a:endParaRPr>
          </a:p>
        </p:txBody>
      </p:sp>
      <p:sp>
        <p:nvSpPr>
          <p:cNvPr id="14" name="椭圆 13"/>
          <p:cNvSpPr/>
          <p:nvPr/>
        </p:nvSpPr>
        <p:spPr>
          <a:xfrm>
            <a:off x="10354899" y="4552515"/>
            <a:ext cx="601668" cy="601668"/>
          </a:xfrm>
          <a:prstGeom prst="ellipse">
            <a:avLst/>
          </a:prstGeom>
          <a:noFill/>
          <a:ln w="25400">
            <a:solidFill>
              <a:srgbClr val="B6C3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11129234" y="5595871"/>
            <a:ext cx="495882" cy="495882"/>
          </a:xfrm>
          <a:prstGeom prst="ellipse">
            <a:avLst/>
          </a:prstGeom>
          <a:noFill/>
          <a:ln w="25400">
            <a:solidFill>
              <a:srgbClr val="B6C3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a:off x="10365669" y="6185333"/>
            <a:ext cx="348108" cy="348108"/>
          </a:xfrm>
          <a:prstGeom prst="ellipse">
            <a:avLst/>
          </a:prstGeom>
          <a:noFill/>
          <a:ln w="25400">
            <a:solidFill>
              <a:srgbClr val="B6C3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a:off x="4578350" y="2996565"/>
            <a:ext cx="4064000" cy="706755"/>
          </a:xfrm>
          <a:prstGeom prst="rect">
            <a:avLst/>
          </a:prstGeom>
          <a:noFill/>
        </p:spPr>
        <p:txBody>
          <a:bodyPr wrap="square" rtlCol="0">
            <a:spAutoFit/>
          </a:bodyPr>
          <a:lstStyle/>
          <a:p>
            <a:r>
              <a:rPr lang="zh-CN" altLang="en-US" sz="4000" dirty="0">
                <a:solidFill>
                  <a:srgbClr val="93B0C1"/>
                </a:solidFill>
              </a:rPr>
              <a:t>材料与零件选择</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74"/>
          <p:cNvSpPr txBox="1"/>
          <p:nvPr/>
        </p:nvSpPr>
        <p:spPr>
          <a:xfrm>
            <a:off x="963893" y="208345"/>
            <a:ext cx="3031475" cy="521970"/>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zh-CN" altLang="en-US" sz="2800" dirty="0">
                <a:solidFill>
                  <a:srgbClr val="93B0C1"/>
                </a:solidFill>
                <a:latin typeface="+mn-lt"/>
                <a:ea typeface="+mn-ea"/>
                <a:cs typeface="+mn-ea"/>
                <a:sym typeface="+mn-lt"/>
              </a:rPr>
              <a:t>移动方案</a:t>
            </a:r>
          </a:p>
        </p:txBody>
      </p:sp>
      <p:pic>
        <p:nvPicPr>
          <p:cNvPr id="35" name="图片 3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0" y="43759"/>
            <a:ext cx="1039851" cy="1039850"/>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pic>
        <p:nvPicPr>
          <p:cNvPr id="2" name="图片 1"/>
          <p:cNvPicPr>
            <a:picLocks noChangeAspect="1"/>
          </p:cNvPicPr>
          <p:nvPr>
            <p:custDataLst>
              <p:tags r:id="rId1"/>
            </p:custDataLst>
          </p:nvPr>
        </p:nvPicPr>
        <p:blipFill>
          <a:blip r:embed="rId5"/>
          <a:stretch>
            <a:fillRect/>
          </a:stretch>
        </p:blipFill>
        <p:spPr>
          <a:xfrm>
            <a:off x="1498047" y="844096"/>
            <a:ext cx="2239645" cy="2074545"/>
          </a:xfrm>
          <a:prstGeom prst="rect">
            <a:avLst/>
          </a:prstGeom>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8400" y="525906"/>
            <a:ext cx="2585928" cy="2392735"/>
          </a:xfrm>
          <a:prstGeom prst="rect">
            <a:avLst/>
          </a:prstGeom>
        </p:spPr>
      </p:pic>
      <p:pic>
        <p:nvPicPr>
          <p:cNvPr id="6" name="图片 5" descr="kappframework-YjkDik(1)(1)"/>
          <p:cNvPicPr>
            <a:picLocks noChangeAspect="1"/>
          </p:cNvPicPr>
          <p:nvPr/>
        </p:nvPicPr>
        <p:blipFill>
          <a:blip r:embed="rId7"/>
          <a:stretch>
            <a:fillRect/>
          </a:stretch>
        </p:blipFill>
        <p:spPr>
          <a:xfrm>
            <a:off x="1498048" y="3429001"/>
            <a:ext cx="2147442" cy="1560838"/>
          </a:xfrm>
          <a:prstGeom prst="rect">
            <a:avLst/>
          </a:prstGeom>
        </p:spPr>
      </p:pic>
      <p:sp>
        <p:nvSpPr>
          <p:cNvPr id="8" name="文本框 7"/>
          <p:cNvSpPr txBox="1"/>
          <p:nvPr/>
        </p:nvSpPr>
        <p:spPr>
          <a:xfrm>
            <a:off x="4910532" y="3274444"/>
            <a:ext cx="6142182" cy="1289905"/>
          </a:xfrm>
          <a:prstGeom prst="rect">
            <a:avLst/>
          </a:prstGeom>
          <a:noFill/>
        </p:spPr>
        <p:txBody>
          <a:bodyPr wrap="square">
            <a:spAutoFit/>
          </a:bodyPr>
          <a:lstStyle/>
          <a:p>
            <a:pPr>
              <a:lnSpc>
                <a:spcPct val="150000"/>
              </a:lnSpc>
            </a:pPr>
            <a:r>
              <a:rPr lang="en-US" altLang="zh-CN" dirty="0"/>
              <a:t>	</a:t>
            </a:r>
            <a:r>
              <a:rPr lang="zh-CN" altLang="en-US" dirty="0"/>
              <a:t>移动方案并未采取常规的轮胎，而是采用了更为灵活的麦克纳姆轮他相比常规的轮子有着平稳的运动，无需转向，多项移动，操作简单，适应性强等诸多优势。</a:t>
            </a:r>
          </a:p>
        </p:txBody>
      </p:sp>
      <p:sp>
        <p:nvSpPr>
          <p:cNvPr id="10" name="文本框 9"/>
          <p:cNvSpPr txBox="1"/>
          <p:nvPr/>
        </p:nvSpPr>
        <p:spPr>
          <a:xfrm>
            <a:off x="4910532" y="4564349"/>
            <a:ext cx="6142182" cy="1705403"/>
          </a:xfrm>
          <a:prstGeom prst="rect">
            <a:avLst/>
          </a:prstGeom>
          <a:noFill/>
        </p:spPr>
        <p:txBody>
          <a:bodyPr wrap="square">
            <a:spAutoFit/>
          </a:bodyPr>
          <a:lstStyle/>
          <a:p>
            <a:pPr>
              <a:lnSpc>
                <a:spcPct val="150000"/>
              </a:lnSpc>
            </a:pPr>
            <a:r>
              <a:rPr lang="en-US" altLang="zh-CN" dirty="0"/>
              <a:t>	</a:t>
            </a:r>
            <a:r>
              <a:rPr lang="zh-CN" altLang="en-US" dirty="0"/>
              <a:t>采用42步进电机驱动麦克纳姆轮以达到精确的控制，因为42步进电机有着高精度定位，响应速度快，易于控制等优点，我们将采用此方案来实现各个方向的移动转向等操作。</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74"/>
          <p:cNvSpPr txBox="1"/>
          <p:nvPr/>
        </p:nvSpPr>
        <p:spPr>
          <a:xfrm>
            <a:off x="1021392" y="319661"/>
            <a:ext cx="3031475" cy="521970"/>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zh-CN" altLang="en-US" sz="2800" dirty="0">
                <a:solidFill>
                  <a:srgbClr val="93B0C1"/>
                </a:solidFill>
                <a:latin typeface="+mn-lt"/>
                <a:ea typeface="+mn-ea"/>
                <a:cs typeface="+mn-ea"/>
                <a:sym typeface="+mn-lt"/>
              </a:rPr>
              <a:t>电机选择</a:t>
            </a:r>
          </a:p>
        </p:txBody>
      </p:sp>
      <p:pic>
        <p:nvPicPr>
          <p:cNvPr id="35" name="图片 3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94051" y="189674"/>
            <a:ext cx="1039851" cy="1039850"/>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sp>
        <p:nvSpPr>
          <p:cNvPr id="2" name="文本框 1"/>
          <p:cNvSpPr txBox="1"/>
          <p:nvPr/>
        </p:nvSpPr>
        <p:spPr>
          <a:xfrm>
            <a:off x="945515" y="888365"/>
            <a:ext cx="10429240" cy="5495290"/>
          </a:xfrm>
          <a:prstGeom prst="rect">
            <a:avLst/>
          </a:prstGeom>
          <a:noFill/>
        </p:spPr>
        <p:txBody>
          <a:bodyPr wrap="square" rtlCol="0">
            <a:noAutofit/>
          </a:bodyPr>
          <a:lstStyle/>
          <a:p>
            <a:r>
              <a:rPr lang="zh-CN" altLang="en-US" sz="2400" dirty="0"/>
              <a:t>高精度定位：42步进电机通过控制电流和脉冲序列来控制转动角</a:t>
            </a:r>
            <a:r>
              <a:rPr lang="en-US" altLang="zh-CN" sz="2400" dirty="0"/>
              <a:t>                                           </a:t>
            </a:r>
            <a:r>
              <a:rPr lang="zh-CN" altLang="en-US" sz="2400" dirty="0"/>
              <a:t>度和速度，具有精确的角度定位能力。每一步运动都是离散的，</a:t>
            </a:r>
            <a:r>
              <a:rPr lang="en-US" altLang="zh-CN" sz="2400" dirty="0"/>
              <a:t>                                 </a:t>
            </a:r>
            <a:r>
              <a:rPr lang="zh-CN" altLang="en-US" sz="2400" dirty="0"/>
              <a:t>可以实现高精度的位置控制，适用于需要准确定位的应用领域。</a:t>
            </a:r>
          </a:p>
          <a:p>
            <a:endParaRPr lang="zh-CN" altLang="en-US" sz="2400" dirty="0"/>
          </a:p>
          <a:p>
            <a:r>
              <a:rPr lang="zh-CN" altLang="en-US" sz="2400" dirty="0"/>
              <a:t>可控性强：42步进电机采用开环控制，只需要以特定的脉冲序列驱动即可实现转动。由于可以准确控制每一步的位置和速度，在很多应用中具有较好的可控性，可以实现精密的运动控制。</a:t>
            </a:r>
          </a:p>
          <a:p>
            <a:endParaRPr lang="zh-CN" altLang="en-US" sz="2400" dirty="0"/>
          </a:p>
          <a:p>
            <a:r>
              <a:rPr lang="zh-CN" altLang="en-US" sz="2400" dirty="0"/>
              <a:t>响应快速：42步进电机的响应速度较快，可以快速响应控制信号并快速旋转到目标位置。这使得它在需要频繁启停或需要快速响应变化的应用中表现出色。</a:t>
            </a:r>
          </a:p>
          <a:p>
            <a:endParaRPr lang="zh-CN" altLang="en-US" sz="2400" dirty="0"/>
          </a:p>
          <a:p>
            <a:r>
              <a:rPr lang="zh-CN" altLang="en-US" sz="2400" dirty="0"/>
              <a:t>简单驱动和控制：42步进电机的驱动电路相对简单，通常只需驱动器和控制信号即可实现控制，无需进行位置反馈。这降低了系统的复杂性和成本，并简化了安装和调试的过程。</a:t>
            </a:r>
          </a:p>
        </p:txBody>
      </p:sp>
      <p:pic>
        <p:nvPicPr>
          <p:cNvPr id="4" name="图片 3"/>
          <p:cNvPicPr>
            <a:picLocks noChangeAspect="1"/>
          </p:cNvPicPr>
          <p:nvPr>
            <p:custDataLst>
              <p:tags r:id="rId1"/>
            </p:custDataLst>
          </p:nvPr>
        </p:nvPicPr>
        <p:blipFill>
          <a:blip r:embed="rId5"/>
          <a:stretch>
            <a:fillRect/>
          </a:stretch>
        </p:blipFill>
        <p:spPr>
          <a:xfrm>
            <a:off x="9817735" y="88265"/>
            <a:ext cx="2239645" cy="20745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74"/>
          <p:cNvSpPr txBox="1"/>
          <p:nvPr/>
        </p:nvSpPr>
        <p:spPr>
          <a:xfrm>
            <a:off x="1510363" y="336557"/>
            <a:ext cx="3031475" cy="521970"/>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zh-CN" altLang="en-US" sz="2800" dirty="0">
                <a:solidFill>
                  <a:srgbClr val="93B0C1"/>
                </a:solidFill>
                <a:latin typeface="+mn-lt"/>
                <a:ea typeface="+mn-ea"/>
                <a:cs typeface="+mn-ea"/>
                <a:sym typeface="+mn-lt"/>
              </a:rPr>
              <a:t>轮胎选择</a:t>
            </a:r>
          </a:p>
        </p:txBody>
      </p:sp>
      <p:grpSp>
        <p:nvGrpSpPr>
          <p:cNvPr id="22" name="组合 21"/>
          <p:cNvGrpSpPr/>
          <p:nvPr/>
        </p:nvGrpSpPr>
        <p:grpSpPr>
          <a:xfrm>
            <a:off x="251226" y="77873"/>
            <a:ext cx="1464068" cy="1662660"/>
            <a:chOff x="158801" y="7979"/>
            <a:chExt cx="2018187" cy="2291944"/>
          </a:xfrm>
        </p:grpSpPr>
        <p:pic>
          <p:nvPicPr>
            <p:cNvPr id="23" name="图片 2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58801" y="7979"/>
              <a:ext cx="1433412" cy="1433412"/>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007438" y="1130373"/>
              <a:ext cx="1169550" cy="1169550"/>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grpSp>
      <p:sp>
        <p:nvSpPr>
          <p:cNvPr id="2" name="文本框 1"/>
          <p:cNvSpPr txBox="1"/>
          <p:nvPr/>
        </p:nvSpPr>
        <p:spPr>
          <a:xfrm>
            <a:off x="614680" y="892175"/>
            <a:ext cx="11454130" cy="5334635"/>
          </a:xfrm>
          <a:prstGeom prst="rect">
            <a:avLst/>
          </a:prstGeom>
          <a:noFill/>
        </p:spPr>
        <p:txBody>
          <a:bodyPr wrap="square" rtlCol="0">
            <a:noAutofit/>
          </a:bodyPr>
          <a:lstStyle/>
          <a:p>
            <a:r>
              <a:rPr lang="zh-CN" altLang="en-US" sz="2400" dirty="0"/>
              <a:t>多向移动能力：麦克纳姆轮具有独特的轮辐结构，使得机</a:t>
            </a:r>
            <a:r>
              <a:rPr lang="en-US" altLang="zh-CN" sz="2400" dirty="0"/>
              <a:t>                                                                                    </a:t>
            </a:r>
            <a:r>
              <a:rPr lang="zh-CN" altLang="en-US" sz="2400" dirty="0"/>
              <a:t>器人能够在水平面上以多个方向移动，包括前后、左右、</a:t>
            </a:r>
            <a:r>
              <a:rPr lang="en-US" altLang="zh-CN" sz="2400" dirty="0"/>
              <a:t>                                                    </a:t>
            </a:r>
            <a:r>
              <a:rPr lang="zh-CN" altLang="en-US" sz="2400" dirty="0"/>
              <a:t>对角线等、</a:t>
            </a:r>
            <a:r>
              <a:rPr lang="en-US" altLang="zh-CN" sz="2400" dirty="0"/>
              <a:t> </a:t>
            </a:r>
            <a:r>
              <a:rPr lang="zh-CN" altLang="en-US" sz="2400" dirty="0"/>
              <a:t>具备极高的机动性和灵活性。</a:t>
            </a:r>
          </a:p>
          <a:p>
            <a:endParaRPr lang="zh-CN" altLang="en-US" sz="2400" dirty="0"/>
          </a:p>
          <a:p>
            <a:r>
              <a:rPr lang="zh-CN" altLang="en-US" sz="2400" dirty="0"/>
              <a:t>无需转向：传统的轮子需要转向来改变运动方向，而麦克纳姆轮不需要进行转向操作，通过轮子自身的角度和旋转速度差异就能实现轮胎的前进、倒退、旋转等运动，简化了系统控制。</a:t>
            </a:r>
          </a:p>
          <a:p>
            <a:endParaRPr lang="zh-CN" altLang="en-US" sz="2400" dirty="0"/>
          </a:p>
          <a:p>
            <a:r>
              <a:rPr lang="zh-CN" altLang="en-US" sz="2400" dirty="0"/>
              <a:t>平稳的运动：麦克纳姆轮的设计使得机器人在移动过程中具备更加平稳的行驶特性，减少了震动和冲击，能够更好地保护机器人或载货物体。</a:t>
            </a:r>
          </a:p>
          <a:p>
            <a:endParaRPr lang="zh-CN" altLang="en-US" sz="2400" dirty="0"/>
          </a:p>
          <a:p>
            <a:r>
              <a:rPr lang="zh-CN" altLang="en-US" sz="2400" dirty="0"/>
              <a:t>操作简单：相比其他复杂的机械轮胎系统，麦克纳姆轮的操作相对简单，控制算法也较为简明直观，容易实现与控制。</a:t>
            </a:r>
          </a:p>
          <a:p>
            <a:endParaRPr lang="zh-CN" altLang="en-US" sz="2400" dirty="0"/>
          </a:p>
          <a:p>
            <a:r>
              <a:rPr lang="zh-CN" altLang="en-US" sz="2400" dirty="0"/>
              <a:t>适应性强：由于麦克纳姆轮的特殊设计，它可以适应不同类型的地面，包括光滑的地板、柏油路面、金属表面等，使得机器人在各种环境中都能正常行驶</a:t>
            </a:r>
          </a:p>
        </p:txBody>
      </p:sp>
      <p:pic>
        <p:nvPicPr>
          <p:cNvPr id="7" name="图片 6" descr="kappframework-YjkDik(1)(1)"/>
          <p:cNvPicPr>
            <a:picLocks noChangeAspect="1"/>
          </p:cNvPicPr>
          <p:nvPr/>
        </p:nvPicPr>
        <p:blipFill>
          <a:blip r:embed="rId4"/>
          <a:stretch>
            <a:fillRect/>
          </a:stretch>
        </p:blipFill>
        <p:spPr>
          <a:xfrm>
            <a:off x="8472170" y="144145"/>
            <a:ext cx="3236595" cy="21913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bwMode="auto">
          <a:xfrm>
            <a:off x="7165223" y="1343110"/>
            <a:ext cx="4506603" cy="5514890"/>
          </a:xfrm>
          <a:custGeom>
            <a:avLst/>
            <a:gdLst>
              <a:gd name="T0" fmla="*/ 1412 w 1646"/>
              <a:gd name="T1" fmla="*/ 1674 h 2015"/>
              <a:gd name="T2" fmla="*/ 1372 w 1646"/>
              <a:gd name="T3" fmla="*/ 1163 h 2015"/>
              <a:gd name="T4" fmla="*/ 1439 w 1646"/>
              <a:gd name="T5" fmla="*/ 1075 h 2015"/>
              <a:gd name="T6" fmla="*/ 1536 w 1646"/>
              <a:gd name="T7" fmla="*/ 808 h 2015"/>
              <a:gd name="T8" fmla="*/ 1247 w 1646"/>
              <a:gd name="T9" fmla="*/ 156 h 2015"/>
              <a:gd name="T10" fmla="*/ 493 w 1646"/>
              <a:gd name="T11" fmla="*/ 100 h 2015"/>
              <a:gd name="T12" fmla="*/ 398 w 1646"/>
              <a:gd name="T13" fmla="*/ 157 h 2015"/>
              <a:gd name="T14" fmla="*/ 163 w 1646"/>
              <a:gd name="T15" fmla="*/ 524 h 2015"/>
              <a:gd name="T16" fmla="*/ 126 w 1646"/>
              <a:gd name="T17" fmla="*/ 617 h 2015"/>
              <a:gd name="T18" fmla="*/ 134 w 1646"/>
              <a:gd name="T19" fmla="*/ 682 h 2015"/>
              <a:gd name="T20" fmla="*/ 133 w 1646"/>
              <a:gd name="T21" fmla="*/ 749 h 2015"/>
              <a:gd name="T22" fmla="*/ 20 w 1646"/>
              <a:gd name="T23" fmla="*/ 977 h 2015"/>
              <a:gd name="T24" fmla="*/ 1 w 1646"/>
              <a:gd name="T25" fmla="*/ 1022 h 2015"/>
              <a:gd name="T26" fmla="*/ 35 w 1646"/>
              <a:gd name="T27" fmla="*/ 1079 h 2015"/>
              <a:gd name="T28" fmla="*/ 89 w 1646"/>
              <a:gd name="T29" fmla="*/ 1092 h 2015"/>
              <a:gd name="T30" fmla="*/ 103 w 1646"/>
              <a:gd name="T31" fmla="*/ 1178 h 2015"/>
              <a:gd name="T32" fmla="*/ 88 w 1646"/>
              <a:gd name="T33" fmla="*/ 1208 h 2015"/>
              <a:gd name="T34" fmla="*/ 113 w 1646"/>
              <a:gd name="T35" fmla="*/ 1250 h 2015"/>
              <a:gd name="T36" fmla="*/ 141 w 1646"/>
              <a:gd name="T37" fmla="*/ 1260 h 2015"/>
              <a:gd name="T38" fmla="*/ 118 w 1646"/>
              <a:gd name="T39" fmla="*/ 1278 h 2015"/>
              <a:gd name="T40" fmla="*/ 136 w 1646"/>
              <a:gd name="T41" fmla="*/ 1339 h 2015"/>
              <a:gd name="T42" fmla="*/ 151 w 1646"/>
              <a:gd name="T43" fmla="*/ 1373 h 2015"/>
              <a:gd name="T44" fmla="*/ 139 w 1646"/>
              <a:gd name="T45" fmla="*/ 1432 h 2015"/>
              <a:gd name="T46" fmla="*/ 215 w 1646"/>
              <a:gd name="T47" fmla="*/ 1540 h 2015"/>
              <a:gd name="T48" fmla="*/ 436 w 1646"/>
              <a:gd name="T49" fmla="*/ 1546 h 2015"/>
              <a:gd name="T50" fmla="*/ 541 w 1646"/>
              <a:gd name="T51" fmla="*/ 1617 h 2015"/>
              <a:gd name="T52" fmla="*/ 560 w 1646"/>
              <a:gd name="T53" fmla="*/ 1684 h 2015"/>
              <a:gd name="T54" fmla="*/ 644 w 1646"/>
              <a:gd name="T55" fmla="*/ 1879 h 2015"/>
              <a:gd name="T56" fmla="*/ 607 w 1646"/>
              <a:gd name="T57" fmla="*/ 2015 h 2015"/>
              <a:gd name="T58" fmla="*/ 1646 w 1646"/>
              <a:gd name="T59" fmla="*/ 2015 h 2015"/>
              <a:gd name="T60" fmla="*/ 1412 w 1646"/>
              <a:gd name="T61" fmla="*/ 1674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46" h="2015">
                <a:moveTo>
                  <a:pt x="1412" y="1674"/>
                </a:moveTo>
                <a:cubicBezTo>
                  <a:pt x="1287" y="1534"/>
                  <a:pt x="1265" y="1326"/>
                  <a:pt x="1372" y="1163"/>
                </a:cubicBezTo>
                <a:cubicBezTo>
                  <a:pt x="1391" y="1135"/>
                  <a:pt x="1413" y="1106"/>
                  <a:pt x="1439" y="1075"/>
                </a:cubicBezTo>
                <a:cubicBezTo>
                  <a:pt x="1499" y="1000"/>
                  <a:pt x="1530" y="907"/>
                  <a:pt x="1536" y="808"/>
                </a:cubicBezTo>
                <a:cubicBezTo>
                  <a:pt x="1551" y="579"/>
                  <a:pt x="1439" y="291"/>
                  <a:pt x="1247" y="156"/>
                </a:cubicBezTo>
                <a:cubicBezTo>
                  <a:pt x="1032" y="18"/>
                  <a:pt x="744" y="0"/>
                  <a:pt x="493" y="100"/>
                </a:cubicBezTo>
                <a:cubicBezTo>
                  <a:pt x="460" y="116"/>
                  <a:pt x="429" y="135"/>
                  <a:pt x="398" y="157"/>
                </a:cubicBezTo>
                <a:cubicBezTo>
                  <a:pt x="258" y="258"/>
                  <a:pt x="224" y="369"/>
                  <a:pt x="163" y="524"/>
                </a:cubicBezTo>
                <a:cubicBezTo>
                  <a:pt x="151" y="554"/>
                  <a:pt x="133" y="585"/>
                  <a:pt x="126" y="617"/>
                </a:cubicBezTo>
                <a:cubicBezTo>
                  <a:pt x="119" y="652"/>
                  <a:pt x="127" y="664"/>
                  <a:pt x="134" y="682"/>
                </a:cubicBezTo>
                <a:cubicBezTo>
                  <a:pt x="145" y="707"/>
                  <a:pt x="144" y="723"/>
                  <a:pt x="133" y="749"/>
                </a:cubicBezTo>
                <a:cubicBezTo>
                  <a:pt x="97" y="826"/>
                  <a:pt x="65" y="904"/>
                  <a:pt x="20" y="977"/>
                </a:cubicBezTo>
                <a:cubicBezTo>
                  <a:pt x="12" y="989"/>
                  <a:pt x="2" y="1005"/>
                  <a:pt x="1" y="1022"/>
                </a:cubicBezTo>
                <a:cubicBezTo>
                  <a:pt x="0" y="1046"/>
                  <a:pt x="11" y="1070"/>
                  <a:pt x="35" y="1079"/>
                </a:cubicBezTo>
                <a:cubicBezTo>
                  <a:pt x="52" y="1085"/>
                  <a:pt x="71" y="1083"/>
                  <a:pt x="89" y="1092"/>
                </a:cubicBezTo>
                <a:cubicBezTo>
                  <a:pt x="130" y="1112"/>
                  <a:pt x="124" y="1148"/>
                  <a:pt x="103" y="1178"/>
                </a:cubicBezTo>
                <a:cubicBezTo>
                  <a:pt x="96" y="1189"/>
                  <a:pt x="89" y="1199"/>
                  <a:pt x="88" y="1208"/>
                </a:cubicBezTo>
                <a:cubicBezTo>
                  <a:pt x="85" y="1225"/>
                  <a:pt x="90" y="1240"/>
                  <a:pt x="113" y="1250"/>
                </a:cubicBezTo>
                <a:cubicBezTo>
                  <a:pt x="120" y="1254"/>
                  <a:pt x="130" y="1257"/>
                  <a:pt x="141" y="1260"/>
                </a:cubicBezTo>
                <a:cubicBezTo>
                  <a:pt x="131" y="1266"/>
                  <a:pt x="123" y="1272"/>
                  <a:pt x="118" y="1278"/>
                </a:cubicBezTo>
                <a:cubicBezTo>
                  <a:pt x="94" y="1302"/>
                  <a:pt x="114" y="1325"/>
                  <a:pt x="136" y="1339"/>
                </a:cubicBezTo>
                <a:cubicBezTo>
                  <a:pt x="150" y="1348"/>
                  <a:pt x="159" y="1356"/>
                  <a:pt x="151" y="1373"/>
                </a:cubicBezTo>
                <a:cubicBezTo>
                  <a:pt x="142" y="1393"/>
                  <a:pt x="139" y="1413"/>
                  <a:pt x="139" y="1432"/>
                </a:cubicBezTo>
                <a:cubicBezTo>
                  <a:pt x="140" y="1481"/>
                  <a:pt x="166" y="1527"/>
                  <a:pt x="215" y="1540"/>
                </a:cubicBezTo>
                <a:cubicBezTo>
                  <a:pt x="277" y="1556"/>
                  <a:pt x="371" y="1542"/>
                  <a:pt x="436" y="1546"/>
                </a:cubicBezTo>
                <a:cubicBezTo>
                  <a:pt x="483" y="1550"/>
                  <a:pt x="520" y="1567"/>
                  <a:pt x="541" y="1617"/>
                </a:cubicBezTo>
                <a:cubicBezTo>
                  <a:pt x="550" y="1639"/>
                  <a:pt x="555" y="1661"/>
                  <a:pt x="560" y="1684"/>
                </a:cubicBezTo>
                <a:cubicBezTo>
                  <a:pt x="577" y="1767"/>
                  <a:pt x="616" y="1806"/>
                  <a:pt x="644" y="1879"/>
                </a:cubicBezTo>
                <a:cubicBezTo>
                  <a:pt x="660" y="1920"/>
                  <a:pt x="660" y="1966"/>
                  <a:pt x="607" y="2015"/>
                </a:cubicBezTo>
                <a:cubicBezTo>
                  <a:pt x="1646" y="2015"/>
                  <a:pt x="1646" y="2015"/>
                  <a:pt x="1646" y="2015"/>
                </a:cubicBezTo>
                <a:cubicBezTo>
                  <a:pt x="1600" y="1886"/>
                  <a:pt x="1527" y="1803"/>
                  <a:pt x="1412" y="1674"/>
                </a:cubicBezTo>
                <a:close/>
              </a:path>
            </a:pathLst>
          </a:custGeom>
          <a:solidFill>
            <a:srgbClr val="CCF2EA"/>
          </a:solidFill>
          <a:ln w="9525">
            <a:noFill/>
            <a:round/>
          </a:ln>
        </p:spPr>
        <p:txBody>
          <a:bodyPr vert="horz" wrap="square" lIns="91440" tIns="45720" rIns="91440" bIns="45720" numCol="1" anchor="t" anchorCtr="0" compatLnSpc="1"/>
          <a:lstStyle/>
          <a:p>
            <a:pPr eaLnBrk="0" fontAlgn="base" hangingPunct="0">
              <a:spcBef>
                <a:spcPct val="0"/>
              </a:spcBef>
              <a:spcAft>
                <a:spcPct val="0"/>
              </a:spcAft>
            </a:pPr>
            <a:endParaRPr lang="zh-CN" altLang="en-US">
              <a:solidFill>
                <a:srgbClr val="000000"/>
              </a:solidFill>
              <a:cs typeface="+mn-ea"/>
              <a:sym typeface="+mn-lt"/>
            </a:endParaRPr>
          </a:p>
        </p:txBody>
      </p:sp>
      <p:sp>
        <p:nvSpPr>
          <p:cNvPr id="6" name="Freeform 6"/>
          <p:cNvSpPr/>
          <p:nvPr/>
        </p:nvSpPr>
        <p:spPr bwMode="auto">
          <a:xfrm>
            <a:off x="7165223" y="1444565"/>
            <a:ext cx="2223241" cy="5413435"/>
          </a:xfrm>
          <a:custGeom>
            <a:avLst/>
            <a:gdLst>
              <a:gd name="T0" fmla="*/ 812 w 812"/>
              <a:gd name="T1" fmla="*/ 0 h 1978"/>
              <a:gd name="T2" fmla="*/ 493 w 812"/>
              <a:gd name="T3" fmla="*/ 63 h 1978"/>
              <a:gd name="T4" fmla="*/ 398 w 812"/>
              <a:gd name="T5" fmla="*/ 120 h 1978"/>
              <a:gd name="T6" fmla="*/ 163 w 812"/>
              <a:gd name="T7" fmla="*/ 487 h 1978"/>
              <a:gd name="T8" fmla="*/ 126 w 812"/>
              <a:gd name="T9" fmla="*/ 580 h 1978"/>
              <a:gd name="T10" fmla="*/ 134 w 812"/>
              <a:gd name="T11" fmla="*/ 645 h 1978"/>
              <a:gd name="T12" fmla="*/ 133 w 812"/>
              <a:gd name="T13" fmla="*/ 712 h 1978"/>
              <a:gd name="T14" fmla="*/ 20 w 812"/>
              <a:gd name="T15" fmla="*/ 940 h 1978"/>
              <a:gd name="T16" fmla="*/ 1 w 812"/>
              <a:gd name="T17" fmla="*/ 985 h 1978"/>
              <a:gd name="T18" fmla="*/ 35 w 812"/>
              <a:gd name="T19" fmla="*/ 1042 h 1978"/>
              <a:gd name="T20" fmla="*/ 89 w 812"/>
              <a:gd name="T21" fmla="*/ 1055 h 1978"/>
              <a:gd name="T22" fmla="*/ 103 w 812"/>
              <a:gd name="T23" fmla="*/ 1141 h 1978"/>
              <a:gd name="T24" fmla="*/ 88 w 812"/>
              <a:gd name="T25" fmla="*/ 1171 h 1978"/>
              <a:gd name="T26" fmla="*/ 113 w 812"/>
              <a:gd name="T27" fmla="*/ 1213 h 1978"/>
              <a:gd name="T28" fmla="*/ 141 w 812"/>
              <a:gd name="T29" fmla="*/ 1223 h 1978"/>
              <a:gd name="T30" fmla="*/ 118 w 812"/>
              <a:gd name="T31" fmla="*/ 1241 h 1978"/>
              <a:gd name="T32" fmla="*/ 136 w 812"/>
              <a:gd name="T33" fmla="*/ 1302 h 1978"/>
              <a:gd name="T34" fmla="*/ 151 w 812"/>
              <a:gd name="T35" fmla="*/ 1336 h 1978"/>
              <a:gd name="T36" fmla="*/ 139 w 812"/>
              <a:gd name="T37" fmla="*/ 1395 h 1978"/>
              <a:gd name="T38" fmla="*/ 215 w 812"/>
              <a:gd name="T39" fmla="*/ 1503 h 1978"/>
              <a:gd name="T40" fmla="*/ 436 w 812"/>
              <a:gd name="T41" fmla="*/ 1509 h 1978"/>
              <a:gd name="T42" fmla="*/ 541 w 812"/>
              <a:gd name="T43" fmla="*/ 1580 h 1978"/>
              <a:gd name="T44" fmla="*/ 560 w 812"/>
              <a:gd name="T45" fmla="*/ 1647 h 1978"/>
              <a:gd name="T46" fmla="*/ 644 w 812"/>
              <a:gd name="T47" fmla="*/ 1842 h 1978"/>
              <a:gd name="T48" fmla="*/ 607 w 812"/>
              <a:gd name="T49" fmla="*/ 1978 h 1978"/>
              <a:gd name="T50" fmla="*/ 812 w 812"/>
              <a:gd name="T51" fmla="*/ 1978 h 1978"/>
              <a:gd name="T52" fmla="*/ 812 w 812"/>
              <a:gd name="T53" fmla="*/ 0 h 1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12" h="1978">
                <a:moveTo>
                  <a:pt x="812" y="0"/>
                </a:moveTo>
                <a:cubicBezTo>
                  <a:pt x="704" y="1"/>
                  <a:pt x="596" y="22"/>
                  <a:pt x="493" y="63"/>
                </a:cubicBezTo>
                <a:cubicBezTo>
                  <a:pt x="460" y="79"/>
                  <a:pt x="429" y="98"/>
                  <a:pt x="398" y="120"/>
                </a:cubicBezTo>
                <a:cubicBezTo>
                  <a:pt x="258" y="221"/>
                  <a:pt x="224" y="332"/>
                  <a:pt x="163" y="487"/>
                </a:cubicBezTo>
                <a:cubicBezTo>
                  <a:pt x="151" y="517"/>
                  <a:pt x="133" y="548"/>
                  <a:pt x="126" y="580"/>
                </a:cubicBezTo>
                <a:cubicBezTo>
                  <a:pt x="119" y="615"/>
                  <a:pt x="127" y="627"/>
                  <a:pt x="134" y="645"/>
                </a:cubicBezTo>
                <a:cubicBezTo>
                  <a:pt x="145" y="670"/>
                  <a:pt x="144" y="686"/>
                  <a:pt x="133" y="712"/>
                </a:cubicBezTo>
                <a:cubicBezTo>
                  <a:pt x="97" y="789"/>
                  <a:pt x="65" y="867"/>
                  <a:pt x="20" y="940"/>
                </a:cubicBezTo>
                <a:cubicBezTo>
                  <a:pt x="12" y="952"/>
                  <a:pt x="2" y="968"/>
                  <a:pt x="1" y="985"/>
                </a:cubicBezTo>
                <a:cubicBezTo>
                  <a:pt x="0" y="1009"/>
                  <a:pt x="11" y="1033"/>
                  <a:pt x="35" y="1042"/>
                </a:cubicBezTo>
                <a:cubicBezTo>
                  <a:pt x="52" y="1048"/>
                  <a:pt x="71" y="1046"/>
                  <a:pt x="89" y="1055"/>
                </a:cubicBezTo>
                <a:cubicBezTo>
                  <a:pt x="130" y="1075"/>
                  <a:pt x="124" y="1111"/>
                  <a:pt x="103" y="1141"/>
                </a:cubicBezTo>
                <a:cubicBezTo>
                  <a:pt x="96" y="1152"/>
                  <a:pt x="89" y="1162"/>
                  <a:pt x="88" y="1171"/>
                </a:cubicBezTo>
                <a:cubicBezTo>
                  <a:pt x="85" y="1188"/>
                  <a:pt x="90" y="1203"/>
                  <a:pt x="113" y="1213"/>
                </a:cubicBezTo>
                <a:cubicBezTo>
                  <a:pt x="120" y="1217"/>
                  <a:pt x="130" y="1220"/>
                  <a:pt x="141" y="1223"/>
                </a:cubicBezTo>
                <a:cubicBezTo>
                  <a:pt x="131" y="1229"/>
                  <a:pt x="123" y="1235"/>
                  <a:pt x="118" y="1241"/>
                </a:cubicBezTo>
                <a:cubicBezTo>
                  <a:pt x="94" y="1265"/>
                  <a:pt x="114" y="1288"/>
                  <a:pt x="136" y="1302"/>
                </a:cubicBezTo>
                <a:cubicBezTo>
                  <a:pt x="150" y="1311"/>
                  <a:pt x="159" y="1319"/>
                  <a:pt x="151" y="1336"/>
                </a:cubicBezTo>
                <a:cubicBezTo>
                  <a:pt x="142" y="1356"/>
                  <a:pt x="139" y="1376"/>
                  <a:pt x="139" y="1395"/>
                </a:cubicBezTo>
                <a:cubicBezTo>
                  <a:pt x="140" y="1444"/>
                  <a:pt x="166" y="1490"/>
                  <a:pt x="215" y="1503"/>
                </a:cubicBezTo>
                <a:cubicBezTo>
                  <a:pt x="277" y="1519"/>
                  <a:pt x="371" y="1505"/>
                  <a:pt x="436" y="1509"/>
                </a:cubicBezTo>
                <a:cubicBezTo>
                  <a:pt x="483" y="1513"/>
                  <a:pt x="520" y="1530"/>
                  <a:pt x="541" y="1580"/>
                </a:cubicBezTo>
                <a:cubicBezTo>
                  <a:pt x="550" y="1602"/>
                  <a:pt x="555" y="1624"/>
                  <a:pt x="560" y="1647"/>
                </a:cubicBezTo>
                <a:cubicBezTo>
                  <a:pt x="577" y="1730"/>
                  <a:pt x="616" y="1769"/>
                  <a:pt x="644" y="1842"/>
                </a:cubicBezTo>
                <a:cubicBezTo>
                  <a:pt x="660" y="1883"/>
                  <a:pt x="660" y="1929"/>
                  <a:pt x="607" y="1978"/>
                </a:cubicBezTo>
                <a:cubicBezTo>
                  <a:pt x="812" y="1978"/>
                  <a:pt x="812" y="1978"/>
                  <a:pt x="812" y="1978"/>
                </a:cubicBezTo>
                <a:cubicBezTo>
                  <a:pt x="812" y="0"/>
                  <a:pt x="812" y="0"/>
                  <a:pt x="812" y="0"/>
                </a:cubicBezTo>
                <a:close/>
              </a:path>
            </a:pathLst>
          </a:custGeom>
          <a:solidFill>
            <a:srgbClr val="93B0C1"/>
          </a:solidFill>
          <a:ln w="9525">
            <a:noFill/>
            <a:round/>
          </a:ln>
        </p:spPr>
        <p:txBody>
          <a:bodyPr vert="horz" wrap="square" lIns="91440" tIns="45720" rIns="91440" bIns="45720" numCol="1" anchor="t" anchorCtr="0" compatLnSpc="1"/>
          <a:lstStyle/>
          <a:p>
            <a:pPr eaLnBrk="0" fontAlgn="base" hangingPunct="0">
              <a:spcBef>
                <a:spcPct val="0"/>
              </a:spcBef>
              <a:spcAft>
                <a:spcPct val="0"/>
              </a:spcAft>
            </a:pPr>
            <a:endParaRPr lang="zh-CN" altLang="en-US">
              <a:solidFill>
                <a:srgbClr val="000000"/>
              </a:solidFill>
              <a:cs typeface="+mn-ea"/>
              <a:sym typeface="+mn-lt"/>
            </a:endParaRPr>
          </a:p>
        </p:txBody>
      </p:sp>
      <p:sp>
        <p:nvSpPr>
          <p:cNvPr id="7" name="Freeform 7"/>
          <p:cNvSpPr/>
          <p:nvPr/>
        </p:nvSpPr>
        <p:spPr bwMode="auto">
          <a:xfrm>
            <a:off x="7304254" y="1343110"/>
            <a:ext cx="4107046" cy="2523848"/>
          </a:xfrm>
          <a:custGeom>
            <a:avLst/>
            <a:gdLst>
              <a:gd name="T0" fmla="*/ 1466 w 1500"/>
              <a:gd name="T1" fmla="*/ 922 h 922"/>
              <a:gd name="T2" fmla="*/ 1485 w 1500"/>
              <a:gd name="T3" fmla="*/ 808 h 922"/>
              <a:gd name="T4" fmla="*/ 1196 w 1500"/>
              <a:gd name="T5" fmla="*/ 156 h 922"/>
              <a:gd name="T6" fmla="*/ 442 w 1500"/>
              <a:gd name="T7" fmla="*/ 100 h 922"/>
              <a:gd name="T8" fmla="*/ 347 w 1500"/>
              <a:gd name="T9" fmla="*/ 157 h 922"/>
              <a:gd name="T10" fmla="*/ 112 w 1500"/>
              <a:gd name="T11" fmla="*/ 524 h 922"/>
              <a:gd name="T12" fmla="*/ 75 w 1500"/>
              <a:gd name="T13" fmla="*/ 617 h 922"/>
              <a:gd name="T14" fmla="*/ 83 w 1500"/>
              <a:gd name="T15" fmla="*/ 682 h 922"/>
              <a:gd name="T16" fmla="*/ 82 w 1500"/>
              <a:gd name="T17" fmla="*/ 749 h 922"/>
              <a:gd name="T18" fmla="*/ 0 w 1500"/>
              <a:gd name="T19" fmla="*/ 922 h 922"/>
              <a:gd name="T20" fmla="*/ 1466 w 1500"/>
              <a:gd name="T21" fmla="*/ 922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0" h="922">
                <a:moveTo>
                  <a:pt x="1466" y="922"/>
                </a:moveTo>
                <a:cubicBezTo>
                  <a:pt x="1476" y="885"/>
                  <a:pt x="1483" y="847"/>
                  <a:pt x="1485" y="808"/>
                </a:cubicBezTo>
                <a:cubicBezTo>
                  <a:pt x="1500" y="579"/>
                  <a:pt x="1388" y="291"/>
                  <a:pt x="1196" y="156"/>
                </a:cubicBezTo>
                <a:cubicBezTo>
                  <a:pt x="981" y="18"/>
                  <a:pt x="693" y="0"/>
                  <a:pt x="442" y="100"/>
                </a:cubicBezTo>
                <a:cubicBezTo>
                  <a:pt x="409" y="116"/>
                  <a:pt x="378" y="135"/>
                  <a:pt x="347" y="157"/>
                </a:cubicBezTo>
                <a:cubicBezTo>
                  <a:pt x="207" y="258"/>
                  <a:pt x="173" y="369"/>
                  <a:pt x="112" y="524"/>
                </a:cubicBezTo>
                <a:cubicBezTo>
                  <a:pt x="100" y="554"/>
                  <a:pt x="82" y="585"/>
                  <a:pt x="75" y="617"/>
                </a:cubicBezTo>
                <a:cubicBezTo>
                  <a:pt x="68" y="652"/>
                  <a:pt x="76" y="664"/>
                  <a:pt x="83" y="682"/>
                </a:cubicBezTo>
                <a:cubicBezTo>
                  <a:pt x="94" y="707"/>
                  <a:pt x="93" y="723"/>
                  <a:pt x="82" y="749"/>
                </a:cubicBezTo>
                <a:cubicBezTo>
                  <a:pt x="55" y="807"/>
                  <a:pt x="30" y="866"/>
                  <a:pt x="0" y="922"/>
                </a:cubicBezTo>
                <a:cubicBezTo>
                  <a:pt x="1466" y="922"/>
                  <a:pt x="1466" y="922"/>
                  <a:pt x="1466" y="922"/>
                </a:cubicBezTo>
                <a:close/>
              </a:path>
            </a:pathLst>
          </a:custGeom>
          <a:solidFill>
            <a:srgbClr val="93B0C1"/>
          </a:solidFill>
          <a:ln w="9525">
            <a:noFill/>
            <a:round/>
          </a:ln>
        </p:spPr>
        <p:txBody>
          <a:bodyPr vert="horz" wrap="square" lIns="91440" tIns="45720" rIns="91440" bIns="45720" numCol="1" anchor="t" anchorCtr="0" compatLnSpc="1"/>
          <a:lstStyle/>
          <a:p>
            <a:pPr eaLnBrk="0" fontAlgn="base" hangingPunct="0">
              <a:spcBef>
                <a:spcPct val="0"/>
              </a:spcBef>
              <a:spcAft>
                <a:spcPct val="0"/>
              </a:spcAft>
            </a:pPr>
            <a:endParaRPr lang="zh-CN" altLang="en-US">
              <a:solidFill>
                <a:srgbClr val="000000"/>
              </a:solidFill>
              <a:cs typeface="+mn-ea"/>
              <a:sym typeface="+mn-lt"/>
            </a:endParaRPr>
          </a:p>
        </p:txBody>
      </p:sp>
      <p:sp>
        <p:nvSpPr>
          <p:cNvPr id="8" name="Freeform 8"/>
          <p:cNvSpPr/>
          <p:nvPr/>
        </p:nvSpPr>
        <p:spPr bwMode="auto">
          <a:xfrm>
            <a:off x="7304254" y="1444565"/>
            <a:ext cx="2084210" cy="2422393"/>
          </a:xfrm>
          <a:custGeom>
            <a:avLst/>
            <a:gdLst>
              <a:gd name="T0" fmla="*/ 761 w 761"/>
              <a:gd name="T1" fmla="*/ 0 h 885"/>
              <a:gd name="T2" fmla="*/ 442 w 761"/>
              <a:gd name="T3" fmla="*/ 63 h 885"/>
              <a:gd name="T4" fmla="*/ 347 w 761"/>
              <a:gd name="T5" fmla="*/ 120 h 885"/>
              <a:gd name="T6" fmla="*/ 112 w 761"/>
              <a:gd name="T7" fmla="*/ 487 h 885"/>
              <a:gd name="T8" fmla="*/ 75 w 761"/>
              <a:gd name="T9" fmla="*/ 580 h 885"/>
              <a:gd name="T10" fmla="*/ 83 w 761"/>
              <a:gd name="T11" fmla="*/ 645 h 885"/>
              <a:gd name="T12" fmla="*/ 82 w 761"/>
              <a:gd name="T13" fmla="*/ 712 h 885"/>
              <a:gd name="T14" fmla="*/ 0 w 761"/>
              <a:gd name="T15" fmla="*/ 885 h 885"/>
              <a:gd name="T16" fmla="*/ 761 w 761"/>
              <a:gd name="T17" fmla="*/ 885 h 885"/>
              <a:gd name="T18" fmla="*/ 761 w 761"/>
              <a:gd name="T19" fmla="*/ 0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885">
                <a:moveTo>
                  <a:pt x="761" y="0"/>
                </a:moveTo>
                <a:cubicBezTo>
                  <a:pt x="653" y="1"/>
                  <a:pt x="545" y="22"/>
                  <a:pt x="442" y="63"/>
                </a:cubicBezTo>
                <a:cubicBezTo>
                  <a:pt x="409" y="79"/>
                  <a:pt x="378" y="98"/>
                  <a:pt x="347" y="120"/>
                </a:cubicBezTo>
                <a:cubicBezTo>
                  <a:pt x="207" y="221"/>
                  <a:pt x="173" y="332"/>
                  <a:pt x="112" y="487"/>
                </a:cubicBezTo>
                <a:cubicBezTo>
                  <a:pt x="100" y="517"/>
                  <a:pt x="82" y="548"/>
                  <a:pt x="75" y="580"/>
                </a:cubicBezTo>
                <a:cubicBezTo>
                  <a:pt x="68" y="615"/>
                  <a:pt x="76" y="627"/>
                  <a:pt x="83" y="645"/>
                </a:cubicBezTo>
                <a:cubicBezTo>
                  <a:pt x="94" y="670"/>
                  <a:pt x="93" y="686"/>
                  <a:pt x="82" y="712"/>
                </a:cubicBezTo>
                <a:cubicBezTo>
                  <a:pt x="55" y="770"/>
                  <a:pt x="30" y="829"/>
                  <a:pt x="0" y="885"/>
                </a:cubicBezTo>
                <a:cubicBezTo>
                  <a:pt x="761" y="885"/>
                  <a:pt x="761" y="885"/>
                  <a:pt x="761" y="885"/>
                </a:cubicBezTo>
                <a:cubicBezTo>
                  <a:pt x="761" y="0"/>
                  <a:pt x="761" y="0"/>
                  <a:pt x="761" y="0"/>
                </a:cubicBezTo>
                <a:close/>
              </a:path>
            </a:pathLst>
          </a:custGeom>
          <a:solidFill>
            <a:srgbClr val="CCF2EA"/>
          </a:solidFill>
          <a:ln w="9525">
            <a:noFill/>
            <a:round/>
          </a:ln>
        </p:spPr>
        <p:txBody>
          <a:bodyPr vert="horz" wrap="square" lIns="91440" tIns="45720" rIns="91440" bIns="45720" numCol="1" anchor="t" anchorCtr="0" compatLnSpc="1"/>
          <a:lstStyle/>
          <a:p>
            <a:pPr eaLnBrk="0" fontAlgn="base" hangingPunct="0">
              <a:spcBef>
                <a:spcPct val="0"/>
              </a:spcBef>
              <a:spcAft>
                <a:spcPct val="0"/>
              </a:spcAft>
            </a:pPr>
            <a:endParaRPr lang="zh-CN" altLang="en-US">
              <a:solidFill>
                <a:srgbClr val="000000"/>
              </a:solidFill>
              <a:cs typeface="+mn-ea"/>
              <a:sym typeface="+mn-lt"/>
            </a:endParaRPr>
          </a:p>
        </p:txBody>
      </p:sp>
      <p:sp>
        <p:nvSpPr>
          <p:cNvPr id="33" name="Freeform 9"/>
          <p:cNvSpPr/>
          <p:nvPr/>
        </p:nvSpPr>
        <p:spPr bwMode="auto">
          <a:xfrm>
            <a:off x="8933795" y="3029016"/>
            <a:ext cx="205415" cy="681376"/>
          </a:xfrm>
          <a:custGeom>
            <a:avLst/>
            <a:gdLst>
              <a:gd name="T0" fmla="*/ 164 w 164"/>
              <a:gd name="T1" fmla="*/ 0 h 544"/>
              <a:gd name="T2" fmla="*/ 164 w 164"/>
              <a:gd name="T3" fmla="*/ 544 h 544"/>
              <a:gd name="T4" fmla="*/ 72 w 164"/>
              <a:gd name="T5" fmla="*/ 544 h 544"/>
              <a:gd name="T6" fmla="*/ 72 w 164"/>
              <a:gd name="T7" fmla="*/ 75 h 544"/>
              <a:gd name="T8" fmla="*/ 41 w 164"/>
              <a:gd name="T9" fmla="*/ 134 h 544"/>
              <a:gd name="T10" fmla="*/ 0 w 164"/>
              <a:gd name="T11" fmla="*/ 110 h 544"/>
              <a:gd name="T12" fmla="*/ 63 w 164"/>
              <a:gd name="T13" fmla="*/ 0 h 544"/>
              <a:gd name="T14" fmla="*/ 164 w 164"/>
              <a:gd name="T15" fmla="*/ 0 h 544"/>
              <a:gd name="T16" fmla="*/ 164 w 164"/>
              <a:gd name="T17"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544">
                <a:moveTo>
                  <a:pt x="164" y="0"/>
                </a:moveTo>
                <a:lnTo>
                  <a:pt x="164" y="544"/>
                </a:lnTo>
                <a:lnTo>
                  <a:pt x="72" y="544"/>
                </a:lnTo>
                <a:lnTo>
                  <a:pt x="72" y="75"/>
                </a:lnTo>
                <a:lnTo>
                  <a:pt x="41" y="134"/>
                </a:lnTo>
                <a:lnTo>
                  <a:pt x="0" y="110"/>
                </a:lnTo>
                <a:lnTo>
                  <a:pt x="63" y="0"/>
                </a:lnTo>
                <a:lnTo>
                  <a:pt x="164" y="0"/>
                </a:lnTo>
                <a:lnTo>
                  <a:pt x="164" y="0"/>
                </a:lnTo>
                <a:close/>
              </a:path>
            </a:pathLst>
          </a:custGeom>
          <a:solidFill>
            <a:srgbClr val="FFFFFF"/>
          </a:solidFill>
          <a:ln w="9525">
            <a:noFill/>
            <a:round/>
          </a:ln>
        </p:spPr>
        <p:txBody>
          <a:bodyPr vert="horz" wrap="square" lIns="91440" tIns="45720" rIns="91440" bIns="45720" numCol="1" anchor="t" anchorCtr="0" compatLnSpc="1"/>
          <a:lstStyle/>
          <a:p>
            <a:pPr eaLnBrk="0" fontAlgn="base" hangingPunct="0">
              <a:spcBef>
                <a:spcPct val="0"/>
              </a:spcBef>
              <a:spcAft>
                <a:spcPct val="0"/>
              </a:spcAft>
            </a:pPr>
            <a:endParaRPr lang="zh-CN" altLang="en-US">
              <a:solidFill>
                <a:srgbClr val="000000"/>
              </a:solidFill>
              <a:cs typeface="+mn-ea"/>
              <a:sym typeface="+mn-lt"/>
            </a:endParaRPr>
          </a:p>
        </p:txBody>
      </p:sp>
      <p:sp>
        <p:nvSpPr>
          <p:cNvPr id="34" name="Freeform 10"/>
          <p:cNvSpPr/>
          <p:nvPr/>
        </p:nvSpPr>
        <p:spPr bwMode="auto">
          <a:xfrm>
            <a:off x="9543778" y="3029016"/>
            <a:ext cx="301860" cy="681376"/>
          </a:xfrm>
          <a:custGeom>
            <a:avLst/>
            <a:gdLst>
              <a:gd name="T0" fmla="*/ 105 w 110"/>
              <a:gd name="T1" fmla="*/ 98 h 249"/>
              <a:gd name="T2" fmla="*/ 110 w 110"/>
              <a:gd name="T3" fmla="*/ 79 h 249"/>
              <a:gd name="T4" fmla="*/ 110 w 110"/>
              <a:gd name="T5" fmla="*/ 38 h 249"/>
              <a:gd name="T6" fmla="*/ 99 w 110"/>
              <a:gd name="T7" fmla="*/ 11 h 249"/>
              <a:gd name="T8" fmla="*/ 72 w 110"/>
              <a:gd name="T9" fmla="*/ 0 h 249"/>
              <a:gd name="T10" fmla="*/ 38 w 110"/>
              <a:gd name="T11" fmla="*/ 0 h 249"/>
              <a:gd name="T12" fmla="*/ 11 w 110"/>
              <a:gd name="T13" fmla="*/ 11 h 249"/>
              <a:gd name="T14" fmla="*/ 0 w 110"/>
              <a:gd name="T15" fmla="*/ 38 h 249"/>
              <a:gd name="T16" fmla="*/ 0 w 110"/>
              <a:gd name="T17" fmla="*/ 70 h 249"/>
              <a:gd name="T18" fmla="*/ 41 w 110"/>
              <a:gd name="T19" fmla="*/ 70 h 249"/>
              <a:gd name="T20" fmla="*/ 41 w 110"/>
              <a:gd name="T21" fmla="*/ 35 h 249"/>
              <a:gd name="T22" fmla="*/ 69 w 110"/>
              <a:gd name="T23" fmla="*/ 35 h 249"/>
              <a:gd name="T24" fmla="*/ 69 w 110"/>
              <a:gd name="T25" fmla="*/ 91 h 249"/>
              <a:gd name="T26" fmla="*/ 0 w 110"/>
              <a:gd name="T27" fmla="*/ 215 h 249"/>
              <a:gd name="T28" fmla="*/ 0 w 110"/>
              <a:gd name="T29" fmla="*/ 249 h 249"/>
              <a:gd name="T30" fmla="*/ 110 w 110"/>
              <a:gd name="T31" fmla="*/ 249 h 249"/>
              <a:gd name="T32" fmla="*/ 110 w 110"/>
              <a:gd name="T33" fmla="*/ 215 h 249"/>
              <a:gd name="T34" fmla="*/ 40 w 110"/>
              <a:gd name="T35" fmla="*/ 215 h 249"/>
              <a:gd name="T36" fmla="*/ 105 w 110"/>
              <a:gd name="T37" fmla="*/ 9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249">
                <a:moveTo>
                  <a:pt x="105" y="98"/>
                </a:moveTo>
                <a:cubicBezTo>
                  <a:pt x="109" y="92"/>
                  <a:pt x="110" y="86"/>
                  <a:pt x="110" y="79"/>
                </a:cubicBezTo>
                <a:cubicBezTo>
                  <a:pt x="110" y="38"/>
                  <a:pt x="110" y="38"/>
                  <a:pt x="110" y="38"/>
                </a:cubicBezTo>
                <a:cubicBezTo>
                  <a:pt x="110" y="28"/>
                  <a:pt x="107" y="19"/>
                  <a:pt x="99" y="11"/>
                </a:cubicBezTo>
                <a:cubicBezTo>
                  <a:pt x="92" y="4"/>
                  <a:pt x="83" y="0"/>
                  <a:pt x="72" y="0"/>
                </a:cubicBezTo>
                <a:cubicBezTo>
                  <a:pt x="38" y="0"/>
                  <a:pt x="38" y="0"/>
                  <a:pt x="38" y="0"/>
                </a:cubicBezTo>
                <a:cubicBezTo>
                  <a:pt x="28" y="0"/>
                  <a:pt x="19" y="4"/>
                  <a:pt x="11" y="11"/>
                </a:cubicBezTo>
                <a:cubicBezTo>
                  <a:pt x="4" y="19"/>
                  <a:pt x="0" y="28"/>
                  <a:pt x="0" y="38"/>
                </a:cubicBezTo>
                <a:cubicBezTo>
                  <a:pt x="0" y="70"/>
                  <a:pt x="0" y="70"/>
                  <a:pt x="0" y="70"/>
                </a:cubicBezTo>
                <a:cubicBezTo>
                  <a:pt x="41" y="70"/>
                  <a:pt x="41" y="70"/>
                  <a:pt x="41" y="70"/>
                </a:cubicBezTo>
                <a:cubicBezTo>
                  <a:pt x="41" y="35"/>
                  <a:pt x="41" y="35"/>
                  <a:pt x="41" y="35"/>
                </a:cubicBezTo>
                <a:cubicBezTo>
                  <a:pt x="69" y="35"/>
                  <a:pt x="69" y="35"/>
                  <a:pt x="69" y="35"/>
                </a:cubicBezTo>
                <a:cubicBezTo>
                  <a:pt x="69" y="91"/>
                  <a:pt x="69" y="91"/>
                  <a:pt x="69" y="91"/>
                </a:cubicBezTo>
                <a:cubicBezTo>
                  <a:pt x="0" y="215"/>
                  <a:pt x="0" y="215"/>
                  <a:pt x="0" y="215"/>
                </a:cubicBezTo>
                <a:cubicBezTo>
                  <a:pt x="0" y="249"/>
                  <a:pt x="0" y="249"/>
                  <a:pt x="0" y="249"/>
                </a:cubicBezTo>
                <a:cubicBezTo>
                  <a:pt x="110" y="249"/>
                  <a:pt x="110" y="249"/>
                  <a:pt x="110" y="249"/>
                </a:cubicBezTo>
                <a:cubicBezTo>
                  <a:pt x="110" y="215"/>
                  <a:pt x="110" y="215"/>
                  <a:pt x="110" y="215"/>
                </a:cubicBezTo>
                <a:cubicBezTo>
                  <a:pt x="40" y="215"/>
                  <a:pt x="40" y="215"/>
                  <a:pt x="40" y="215"/>
                </a:cubicBezTo>
                <a:cubicBezTo>
                  <a:pt x="105" y="98"/>
                  <a:pt x="105" y="98"/>
                  <a:pt x="105" y="98"/>
                </a:cubicBezTo>
                <a:close/>
              </a:path>
            </a:pathLst>
          </a:custGeom>
          <a:solidFill>
            <a:srgbClr val="FFFFFF"/>
          </a:solidFill>
          <a:ln w="9525">
            <a:noFill/>
            <a:round/>
          </a:ln>
        </p:spPr>
        <p:txBody>
          <a:bodyPr vert="horz" wrap="square" lIns="91440" tIns="45720" rIns="91440" bIns="45720" numCol="1" anchor="t" anchorCtr="0" compatLnSpc="1"/>
          <a:lstStyle/>
          <a:p>
            <a:pPr eaLnBrk="0" fontAlgn="base" hangingPunct="0">
              <a:spcBef>
                <a:spcPct val="0"/>
              </a:spcBef>
              <a:spcAft>
                <a:spcPct val="0"/>
              </a:spcAft>
            </a:pPr>
            <a:endParaRPr lang="zh-CN" altLang="en-US">
              <a:solidFill>
                <a:srgbClr val="000000"/>
              </a:solidFill>
              <a:cs typeface="+mn-ea"/>
              <a:sym typeface="+mn-lt"/>
            </a:endParaRPr>
          </a:p>
        </p:txBody>
      </p:sp>
      <p:sp>
        <p:nvSpPr>
          <p:cNvPr id="35" name="Freeform 11"/>
          <p:cNvSpPr/>
          <p:nvPr/>
        </p:nvSpPr>
        <p:spPr bwMode="auto">
          <a:xfrm>
            <a:off x="8927533" y="4022272"/>
            <a:ext cx="304365" cy="685134"/>
          </a:xfrm>
          <a:custGeom>
            <a:avLst/>
            <a:gdLst>
              <a:gd name="T0" fmla="*/ 73 w 111"/>
              <a:gd name="T1" fmla="*/ 0 h 250"/>
              <a:gd name="T2" fmla="*/ 100 w 111"/>
              <a:gd name="T3" fmla="*/ 11 h 250"/>
              <a:gd name="T4" fmla="*/ 111 w 111"/>
              <a:gd name="T5" fmla="*/ 38 h 250"/>
              <a:gd name="T6" fmla="*/ 111 w 111"/>
              <a:gd name="T7" fmla="*/ 91 h 250"/>
              <a:gd name="T8" fmla="*/ 105 w 111"/>
              <a:gd name="T9" fmla="*/ 111 h 250"/>
              <a:gd name="T10" fmla="*/ 90 w 111"/>
              <a:gd name="T11" fmla="*/ 125 h 250"/>
              <a:gd name="T12" fmla="*/ 105 w 111"/>
              <a:gd name="T13" fmla="*/ 139 h 250"/>
              <a:gd name="T14" fmla="*/ 111 w 111"/>
              <a:gd name="T15" fmla="*/ 159 h 250"/>
              <a:gd name="T16" fmla="*/ 111 w 111"/>
              <a:gd name="T17" fmla="*/ 211 h 250"/>
              <a:gd name="T18" fmla="*/ 100 w 111"/>
              <a:gd name="T19" fmla="*/ 238 h 250"/>
              <a:gd name="T20" fmla="*/ 73 w 111"/>
              <a:gd name="T21" fmla="*/ 250 h 250"/>
              <a:gd name="T22" fmla="*/ 38 w 111"/>
              <a:gd name="T23" fmla="*/ 250 h 250"/>
              <a:gd name="T24" fmla="*/ 12 w 111"/>
              <a:gd name="T25" fmla="*/ 238 h 250"/>
              <a:gd name="T26" fmla="*/ 0 w 111"/>
              <a:gd name="T27" fmla="*/ 211 h 250"/>
              <a:gd name="T28" fmla="*/ 0 w 111"/>
              <a:gd name="T29" fmla="*/ 180 h 250"/>
              <a:gd name="T30" fmla="*/ 41 w 111"/>
              <a:gd name="T31" fmla="*/ 180 h 250"/>
              <a:gd name="T32" fmla="*/ 41 w 111"/>
              <a:gd name="T33" fmla="*/ 215 h 250"/>
              <a:gd name="T34" fmla="*/ 70 w 111"/>
              <a:gd name="T35" fmla="*/ 215 h 250"/>
              <a:gd name="T36" fmla="*/ 70 w 111"/>
              <a:gd name="T37" fmla="*/ 142 h 250"/>
              <a:gd name="T38" fmla="*/ 41 w 111"/>
              <a:gd name="T39" fmla="*/ 142 h 250"/>
              <a:gd name="T40" fmla="*/ 41 w 111"/>
              <a:gd name="T41" fmla="*/ 107 h 250"/>
              <a:gd name="T42" fmla="*/ 70 w 111"/>
              <a:gd name="T43" fmla="*/ 107 h 250"/>
              <a:gd name="T44" fmla="*/ 70 w 111"/>
              <a:gd name="T45" fmla="*/ 35 h 250"/>
              <a:gd name="T46" fmla="*/ 41 w 111"/>
              <a:gd name="T47" fmla="*/ 35 h 250"/>
              <a:gd name="T48" fmla="*/ 41 w 111"/>
              <a:gd name="T49" fmla="*/ 70 h 250"/>
              <a:gd name="T50" fmla="*/ 0 w 111"/>
              <a:gd name="T51" fmla="*/ 70 h 250"/>
              <a:gd name="T52" fmla="*/ 0 w 111"/>
              <a:gd name="T53" fmla="*/ 38 h 250"/>
              <a:gd name="T54" fmla="*/ 12 w 111"/>
              <a:gd name="T55" fmla="*/ 11 h 250"/>
              <a:gd name="T56" fmla="*/ 38 w 111"/>
              <a:gd name="T57" fmla="*/ 0 h 250"/>
              <a:gd name="T58" fmla="*/ 73 w 111"/>
              <a:gd name="T59"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1" h="250">
                <a:moveTo>
                  <a:pt x="73" y="0"/>
                </a:moveTo>
                <a:cubicBezTo>
                  <a:pt x="83" y="0"/>
                  <a:pt x="92" y="4"/>
                  <a:pt x="100" y="11"/>
                </a:cubicBezTo>
                <a:cubicBezTo>
                  <a:pt x="107" y="19"/>
                  <a:pt x="111" y="28"/>
                  <a:pt x="111" y="38"/>
                </a:cubicBezTo>
                <a:cubicBezTo>
                  <a:pt x="111" y="91"/>
                  <a:pt x="111" y="91"/>
                  <a:pt x="111" y="91"/>
                </a:cubicBezTo>
                <a:cubicBezTo>
                  <a:pt x="111" y="98"/>
                  <a:pt x="109" y="105"/>
                  <a:pt x="105" y="111"/>
                </a:cubicBezTo>
                <a:cubicBezTo>
                  <a:pt x="101" y="117"/>
                  <a:pt x="96" y="122"/>
                  <a:pt x="90" y="125"/>
                </a:cubicBezTo>
                <a:cubicBezTo>
                  <a:pt x="96" y="128"/>
                  <a:pt x="101" y="133"/>
                  <a:pt x="105" y="139"/>
                </a:cubicBezTo>
                <a:cubicBezTo>
                  <a:pt x="109" y="145"/>
                  <a:pt x="111" y="152"/>
                  <a:pt x="111" y="159"/>
                </a:cubicBezTo>
                <a:cubicBezTo>
                  <a:pt x="111" y="211"/>
                  <a:pt x="111" y="211"/>
                  <a:pt x="111" y="211"/>
                </a:cubicBezTo>
                <a:cubicBezTo>
                  <a:pt x="111" y="222"/>
                  <a:pt x="107" y="231"/>
                  <a:pt x="100" y="238"/>
                </a:cubicBezTo>
                <a:cubicBezTo>
                  <a:pt x="92" y="246"/>
                  <a:pt x="83" y="250"/>
                  <a:pt x="73" y="250"/>
                </a:cubicBezTo>
                <a:cubicBezTo>
                  <a:pt x="38" y="250"/>
                  <a:pt x="38" y="250"/>
                  <a:pt x="38" y="250"/>
                </a:cubicBezTo>
                <a:cubicBezTo>
                  <a:pt x="28" y="250"/>
                  <a:pt x="19" y="246"/>
                  <a:pt x="12" y="238"/>
                </a:cubicBezTo>
                <a:cubicBezTo>
                  <a:pt x="4" y="231"/>
                  <a:pt x="0" y="222"/>
                  <a:pt x="0" y="211"/>
                </a:cubicBezTo>
                <a:cubicBezTo>
                  <a:pt x="0" y="180"/>
                  <a:pt x="0" y="180"/>
                  <a:pt x="0" y="180"/>
                </a:cubicBezTo>
                <a:cubicBezTo>
                  <a:pt x="41" y="180"/>
                  <a:pt x="41" y="180"/>
                  <a:pt x="41" y="180"/>
                </a:cubicBezTo>
                <a:cubicBezTo>
                  <a:pt x="41" y="215"/>
                  <a:pt x="41" y="215"/>
                  <a:pt x="41" y="215"/>
                </a:cubicBezTo>
                <a:cubicBezTo>
                  <a:pt x="70" y="215"/>
                  <a:pt x="70" y="215"/>
                  <a:pt x="70" y="215"/>
                </a:cubicBezTo>
                <a:cubicBezTo>
                  <a:pt x="70" y="142"/>
                  <a:pt x="70" y="142"/>
                  <a:pt x="70" y="142"/>
                </a:cubicBezTo>
                <a:cubicBezTo>
                  <a:pt x="41" y="142"/>
                  <a:pt x="41" y="142"/>
                  <a:pt x="41" y="142"/>
                </a:cubicBezTo>
                <a:cubicBezTo>
                  <a:pt x="41" y="107"/>
                  <a:pt x="41" y="107"/>
                  <a:pt x="41" y="107"/>
                </a:cubicBezTo>
                <a:cubicBezTo>
                  <a:pt x="70" y="107"/>
                  <a:pt x="70" y="107"/>
                  <a:pt x="70" y="107"/>
                </a:cubicBezTo>
                <a:cubicBezTo>
                  <a:pt x="70" y="35"/>
                  <a:pt x="70" y="35"/>
                  <a:pt x="70" y="35"/>
                </a:cubicBezTo>
                <a:cubicBezTo>
                  <a:pt x="41" y="35"/>
                  <a:pt x="41" y="35"/>
                  <a:pt x="41" y="35"/>
                </a:cubicBezTo>
                <a:cubicBezTo>
                  <a:pt x="41" y="70"/>
                  <a:pt x="41" y="70"/>
                  <a:pt x="41" y="70"/>
                </a:cubicBezTo>
                <a:cubicBezTo>
                  <a:pt x="0" y="70"/>
                  <a:pt x="0" y="70"/>
                  <a:pt x="0" y="70"/>
                </a:cubicBezTo>
                <a:cubicBezTo>
                  <a:pt x="0" y="38"/>
                  <a:pt x="0" y="38"/>
                  <a:pt x="0" y="38"/>
                </a:cubicBezTo>
                <a:cubicBezTo>
                  <a:pt x="0" y="28"/>
                  <a:pt x="4" y="19"/>
                  <a:pt x="12" y="11"/>
                </a:cubicBezTo>
                <a:cubicBezTo>
                  <a:pt x="19" y="4"/>
                  <a:pt x="28" y="0"/>
                  <a:pt x="38" y="0"/>
                </a:cubicBezTo>
                <a:cubicBezTo>
                  <a:pt x="73" y="0"/>
                  <a:pt x="73" y="0"/>
                  <a:pt x="73" y="0"/>
                </a:cubicBezTo>
                <a:close/>
              </a:path>
            </a:pathLst>
          </a:custGeom>
          <a:solidFill>
            <a:srgbClr val="FFFFFF"/>
          </a:solidFill>
          <a:ln w="9525">
            <a:noFill/>
            <a:round/>
          </a:ln>
        </p:spPr>
        <p:txBody>
          <a:bodyPr vert="horz" wrap="square" lIns="91440" tIns="45720" rIns="91440" bIns="45720" numCol="1" anchor="t" anchorCtr="0" compatLnSpc="1"/>
          <a:lstStyle/>
          <a:p>
            <a:pPr eaLnBrk="0" fontAlgn="base" hangingPunct="0">
              <a:spcBef>
                <a:spcPct val="0"/>
              </a:spcBef>
              <a:spcAft>
                <a:spcPct val="0"/>
              </a:spcAft>
            </a:pPr>
            <a:endParaRPr lang="zh-CN" altLang="en-US">
              <a:solidFill>
                <a:srgbClr val="000000"/>
              </a:solidFill>
              <a:cs typeface="+mn-ea"/>
              <a:sym typeface="+mn-lt"/>
            </a:endParaRPr>
          </a:p>
        </p:txBody>
      </p:sp>
      <p:sp>
        <p:nvSpPr>
          <p:cNvPr id="36" name="Freeform 12"/>
          <p:cNvSpPr>
            <a:spLocks noEditPoints="1"/>
          </p:cNvSpPr>
          <p:nvPr/>
        </p:nvSpPr>
        <p:spPr bwMode="auto">
          <a:xfrm>
            <a:off x="9543778" y="4022272"/>
            <a:ext cx="348203" cy="682629"/>
          </a:xfrm>
          <a:custGeom>
            <a:avLst/>
            <a:gdLst>
              <a:gd name="T0" fmla="*/ 241 w 278"/>
              <a:gd name="T1" fmla="*/ 0 h 545"/>
              <a:gd name="T2" fmla="*/ 241 w 278"/>
              <a:gd name="T3" fmla="*/ 317 h 545"/>
              <a:gd name="T4" fmla="*/ 278 w 278"/>
              <a:gd name="T5" fmla="*/ 317 h 545"/>
              <a:gd name="T6" fmla="*/ 278 w 278"/>
              <a:gd name="T7" fmla="*/ 394 h 545"/>
              <a:gd name="T8" fmla="*/ 241 w 278"/>
              <a:gd name="T9" fmla="*/ 394 h 545"/>
              <a:gd name="T10" fmla="*/ 241 w 278"/>
              <a:gd name="T11" fmla="*/ 545 h 545"/>
              <a:gd name="T12" fmla="*/ 151 w 278"/>
              <a:gd name="T13" fmla="*/ 545 h 545"/>
              <a:gd name="T14" fmla="*/ 151 w 278"/>
              <a:gd name="T15" fmla="*/ 394 h 545"/>
              <a:gd name="T16" fmla="*/ 0 w 278"/>
              <a:gd name="T17" fmla="*/ 394 h 545"/>
              <a:gd name="T18" fmla="*/ 0 w 278"/>
              <a:gd name="T19" fmla="*/ 317 h 545"/>
              <a:gd name="T20" fmla="*/ 97 w 278"/>
              <a:gd name="T21" fmla="*/ 0 h 545"/>
              <a:gd name="T22" fmla="*/ 241 w 278"/>
              <a:gd name="T23" fmla="*/ 0 h 545"/>
              <a:gd name="T24" fmla="*/ 241 w 278"/>
              <a:gd name="T25" fmla="*/ 0 h 545"/>
              <a:gd name="T26" fmla="*/ 151 w 278"/>
              <a:gd name="T27" fmla="*/ 317 h 545"/>
              <a:gd name="T28" fmla="*/ 151 w 278"/>
              <a:gd name="T29" fmla="*/ 68 h 545"/>
              <a:gd name="T30" fmla="*/ 79 w 278"/>
              <a:gd name="T31" fmla="*/ 317 h 545"/>
              <a:gd name="T32" fmla="*/ 151 w 278"/>
              <a:gd name="T33" fmla="*/ 317 h 545"/>
              <a:gd name="T34" fmla="*/ 151 w 278"/>
              <a:gd name="T35" fmla="*/ 317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545">
                <a:moveTo>
                  <a:pt x="241" y="0"/>
                </a:moveTo>
                <a:lnTo>
                  <a:pt x="241" y="317"/>
                </a:lnTo>
                <a:lnTo>
                  <a:pt x="278" y="317"/>
                </a:lnTo>
                <a:lnTo>
                  <a:pt x="278" y="394"/>
                </a:lnTo>
                <a:lnTo>
                  <a:pt x="241" y="394"/>
                </a:lnTo>
                <a:lnTo>
                  <a:pt x="241" y="545"/>
                </a:lnTo>
                <a:lnTo>
                  <a:pt x="151" y="545"/>
                </a:lnTo>
                <a:lnTo>
                  <a:pt x="151" y="394"/>
                </a:lnTo>
                <a:lnTo>
                  <a:pt x="0" y="394"/>
                </a:lnTo>
                <a:lnTo>
                  <a:pt x="0" y="317"/>
                </a:lnTo>
                <a:lnTo>
                  <a:pt x="97" y="0"/>
                </a:lnTo>
                <a:lnTo>
                  <a:pt x="241" y="0"/>
                </a:lnTo>
                <a:lnTo>
                  <a:pt x="241" y="0"/>
                </a:lnTo>
                <a:close/>
                <a:moveTo>
                  <a:pt x="151" y="317"/>
                </a:moveTo>
                <a:lnTo>
                  <a:pt x="151" y="68"/>
                </a:lnTo>
                <a:lnTo>
                  <a:pt x="79" y="317"/>
                </a:lnTo>
                <a:lnTo>
                  <a:pt x="151" y="317"/>
                </a:lnTo>
                <a:lnTo>
                  <a:pt x="151" y="317"/>
                </a:lnTo>
                <a:close/>
              </a:path>
            </a:pathLst>
          </a:custGeom>
          <a:solidFill>
            <a:srgbClr val="FFFFFF"/>
          </a:solidFill>
          <a:ln w="9525">
            <a:noFill/>
            <a:round/>
          </a:ln>
        </p:spPr>
        <p:txBody>
          <a:bodyPr vert="horz" wrap="square" lIns="91440" tIns="45720" rIns="91440" bIns="45720" numCol="1" anchor="t" anchorCtr="0" compatLnSpc="1"/>
          <a:lstStyle/>
          <a:p>
            <a:pPr eaLnBrk="0" fontAlgn="base" hangingPunct="0">
              <a:spcBef>
                <a:spcPct val="0"/>
              </a:spcBef>
              <a:spcAft>
                <a:spcPct val="0"/>
              </a:spcAft>
            </a:pPr>
            <a:endParaRPr lang="zh-CN" altLang="en-US">
              <a:solidFill>
                <a:srgbClr val="000000"/>
              </a:solidFill>
              <a:cs typeface="+mn-ea"/>
              <a:sym typeface="+mn-lt"/>
            </a:endParaRPr>
          </a:p>
        </p:txBody>
      </p:sp>
      <p:sp>
        <p:nvSpPr>
          <p:cNvPr id="38" name="Freeform 14"/>
          <p:cNvSpPr>
            <a:spLocks noEditPoints="1"/>
          </p:cNvSpPr>
          <p:nvPr/>
        </p:nvSpPr>
        <p:spPr bwMode="auto">
          <a:xfrm>
            <a:off x="8538373" y="3213341"/>
            <a:ext cx="358224" cy="413335"/>
          </a:xfrm>
          <a:custGeom>
            <a:avLst/>
            <a:gdLst>
              <a:gd name="T0" fmla="*/ 83 w 131"/>
              <a:gd name="T1" fmla="*/ 130 h 151"/>
              <a:gd name="T2" fmla="*/ 86 w 131"/>
              <a:gd name="T3" fmla="*/ 136 h 151"/>
              <a:gd name="T4" fmla="*/ 48 w 131"/>
              <a:gd name="T5" fmla="*/ 138 h 151"/>
              <a:gd name="T6" fmla="*/ 45 w 131"/>
              <a:gd name="T7" fmla="*/ 132 h 151"/>
              <a:gd name="T8" fmla="*/ 48 w 131"/>
              <a:gd name="T9" fmla="*/ 130 h 151"/>
              <a:gd name="T10" fmla="*/ 78 w 131"/>
              <a:gd name="T11" fmla="*/ 147 h 151"/>
              <a:gd name="T12" fmla="*/ 57 w 131"/>
              <a:gd name="T13" fmla="*/ 151 h 151"/>
              <a:gd name="T14" fmla="*/ 52 w 131"/>
              <a:gd name="T15" fmla="*/ 143 h 151"/>
              <a:gd name="T16" fmla="*/ 65 w 131"/>
              <a:gd name="T17" fmla="*/ 34 h 151"/>
              <a:gd name="T18" fmla="*/ 82 w 131"/>
              <a:gd name="T19" fmla="*/ 125 h 151"/>
              <a:gd name="T20" fmla="*/ 31 w 131"/>
              <a:gd name="T21" fmla="*/ 68 h 151"/>
              <a:gd name="T22" fmla="*/ 65 w 131"/>
              <a:gd name="T23" fmla="*/ 34 h 151"/>
              <a:gd name="T24" fmla="*/ 72 w 131"/>
              <a:gd name="T25" fmla="*/ 41 h 151"/>
              <a:gd name="T26" fmla="*/ 79 w 131"/>
              <a:gd name="T27" fmla="*/ 45 h 151"/>
              <a:gd name="T28" fmla="*/ 71 w 131"/>
              <a:gd name="T29" fmla="*/ 43 h 151"/>
              <a:gd name="T30" fmla="*/ 50 w 131"/>
              <a:gd name="T31" fmla="*/ 53 h 151"/>
              <a:gd name="T32" fmla="*/ 42 w 131"/>
              <a:gd name="T33" fmla="*/ 68 h 151"/>
              <a:gd name="T34" fmla="*/ 40 w 131"/>
              <a:gd name="T35" fmla="*/ 81 h 151"/>
              <a:gd name="T36" fmla="*/ 38 w 131"/>
              <a:gd name="T37" fmla="*/ 74 h 151"/>
              <a:gd name="T38" fmla="*/ 38 w 131"/>
              <a:gd name="T39" fmla="*/ 60 h 151"/>
              <a:gd name="T40" fmla="*/ 47 w 131"/>
              <a:gd name="T41" fmla="*/ 47 h 151"/>
              <a:gd name="T42" fmla="*/ 65 w 131"/>
              <a:gd name="T43" fmla="*/ 40 h 151"/>
              <a:gd name="T44" fmla="*/ 70 w 131"/>
              <a:gd name="T45" fmla="*/ 40 h 151"/>
              <a:gd name="T46" fmla="*/ 70 w 131"/>
              <a:gd name="T47" fmla="*/ 0 h 151"/>
              <a:gd name="T48" fmla="*/ 66 w 131"/>
              <a:gd name="T49" fmla="*/ 23 h 151"/>
              <a:gd name="T50" fmla="*/ 62 w 131"/>
              <a:gd name="T51" fmla="*/ 0 h 151"/>
              <a:gd name="T52" fmla="*/ 115 w 131"/>
              <a:gd name="T53" fmla="*/ 22 h 151"/>
              <a:gd name="T54" fmla="*/ 93 w 131"/>
              <a:gd name="T55" fmla="*/ 32 h 151"/>
              <a:gd name="T56" fmla="*/ 34 w 131"/>
              <a:gd name="T57" fmla="*/ 102 h 151"/>
              <a:gd name="T58" fmla="*/ 17 w 131"/>
              <a:gd name="T59" fmla="*/ 108 h 151"/>
              <a:gd name="T60" fmla="*/ 34 w 131"/>
              <a:gd name="T61" fmla="*/ 102 h 151"/>
              <a:gd name="T62" fmla="*/ 22 w 131"/>
              <a:gd name="T63" fmla="*/ 16 h 151"/>
              <a:gd name="T64" fmla="*/ 32 w 131"/>
              <a:gd name="T65" fmla="*/ 37 h 151"/>
              <a:gd name="T66" fmla="*/ 22 w 131"/>
              <a:gd name="T67" fmla="*/ 16 h 151"/>
              <a:gd name="T68" fmla="*/ 109 w 131"/>
              <a:gd name="T69" fmla="*/ 114 h 151"/>
              <a:gd name="T70" fmla="*/ 102 w 131"/>
              <a:gd name="T71" fmla="*/ 96 h 151"/>
              <a:gd name="T72" fmla="*/ 97 w 131"/>
              <a:gd name="T73" fmla="*/ 102 h 151"/>
              <a:gd name="T74" fmla="*/ 131 w 131"/>
              <a:gd name="T75" fmla="*/ 69 h 151"/>
              <a:gd name="T76" fmla="*/ 112 w 131"/>
              <a:gd name="T77" fmla="*/ 68 h 151"/>
              <a:gd name="T78" fmla="*/ 131 w 131"/>
              <a:gd name="T79" fmla="*/ 61 h 151"/>
              <a:gd name="T80" fmla="*/ 0 w 131"/>
              <a:gd name="T81" fmla="*/ 69 h 151"/>
              <a:gd name="T82" fmla="*/ 20 w 131"/>
              <a:gd name="T83" fmla="*/ 61 h 151"/>
              <a:gd name="T84" fmla="*/ 20 w 131"/>
              <a:gd name="T85" fmla="*/ 6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1" h="151">
                <a:moveTo>
                  <a:pt x="48" y="130"/>
                </a:moveTo>
                <a:cubicBezTo>
                  <a:pt x="83" y="130"/>
                  <a:pt x="83" y="130"/>
                  <a:pt x="83" y="130"/>
                </a:cubicBezTo>
                <a:cubicBezTo>
                  <a:pt x="84" y="130"/>
                  <a:pt x="86" y="131"/>
                  <a:pt x="86" y="132"/>
                </a:cubicBezTo>
                <a:cubicBezTo>
                  <a:pt x="86" y="136"/>
                  <a:pt x="86" y="136"/>
                  <a:pt x="86" y="136"/>
                </a:cubicBezTo>
                <a:cubicBezTo>
                  <a:pt x="86" y="137"/>
                  <a:pt x="84" y="138"/>
                  <a:pt x="83" y="138"/>
                </a:cubicBezTo>
                <a:cubicBezTo>
                  <a:pt x="48" y="138"/>
                  <a:pt x="48" y="138"/>
                  <a:pt x="48" y="138"/>
                </a:cubicBezTo>
                <a:cubicBezTo>
                  <a:pt x="46" y="138"/>
                  <a:pt x="45" y="137"/>
                  <a:pt x="45" y="136"/>
                </a:cubicBezTo>
                <a:cubicBezTo>
                  <a:pt x="45" y="132"/>
                  <a:pt x="45" y="132"/>
                  <a:pt x="45" y="132"/>
                </a:cubicBezTo>
                <a:cubicBezTo>
                  <a:pt x="45" y="131"/>
                  <a:pt x="46" y="130"/>
                  <a:pt x="48" y="130"/>
                </a:cubicBezTo>
                <a:cubicBezTo>
                  <a:pt x="48" y="130"/>
                  <a:pt x="48" y="130"/>
                  <a:pt x="48" y="130"/>
                </a:cubicBezTo>
                <a:close/>
                <a:moveTo>
                  <a:pt x="78" y="143"/>
                </a:moveTo>
                <a:cubicBezTo>
                  <a:pt x="78" y="147"/>
                  <a:pt x="78" y="147"/>
                  <a:pt x="78" y="147"/>
                </a:cubicBezTo>
                <a:cubicBezTo>
                  <a:pt x="78" y="149"/>
                  <a:pt x="76" y="151"/>
                  <a:pt x="74" y="151"/>
                </a:cubicBezTo>
                <a:cubicBezTo>
                  <a:pt x="57" y="151"/>
                  <a:pt x="57" y="151"/>
                  <a:pt x="57" y="151"/>
                </a:cubicBezTo>
                <a:cubicBezTo>
                  <a:pt x="54" y="151"/>
                  <a:pt x="52" y="149"/>
                  <a:pt x="52" y="147"/>
                </a:cubicBezTo>
                <a:cubicBezTo>
                  <a:pt x="52" y="143"/>
                  <a:pt x="52" y="143"/>
                  <a:pt x="52" y="143"/>
                </a:cubicBezTo>
                <a:cubicBezTo>
                  <a:pt x="78" y="143"/>
                  <a:pt x="78" y="143"/>
                  <a:pt x="78" y="143"/>
                </a:cubicBezTo>
                <a:close/>
                <a:moveTo>
                  <a:pt x="65" y="34"/>
                </a:moveTo>
                <a:cubicBezTo>
                  <a:pt x="84" y="34"/>
                  <a:pt x="99" y="49"/>
                  <a:pt x="99" y="68"/>
                </a:cubicBezTo>
                <a:cubicBezTo>
                  <a:pt x="99" y="89"/>
                  <a:pt x="82" y="94"/>
                  <a:pt x="82" y="125"/>
                </a:cubicBezTo>
                <a:cubicBezTo>
                  <a:pt x="49" y="125"/>
                  <a:pt x="49" y="125"/>
                  <a:pt x="49" y="125"/>
                </a:cubicBezTo>
                <a:cubicBezTo>
                  <a:pt x="49" y="94"/>
                  <a:pt x="31" y="89"/>
                  <a:pt x="31" y="68"/>
                </a:cubicBezTo>
                <a:cubicBezTo>
                  <a:pt x="31" y="49"/>
                  <a:pt x="47" y="34"/>
                  <a:pt x="65" y="34"/>
                </a:cubicBezTo>
                <a:cubicBezTo>
                  <a:pt x="65" y="34"/>
                  <a:pt x="65" y="34"/>
                  <a:pt x="65" y="34"/>
                </a:cubicBezTo>
                <a:close/>
                <a:moveTo>
                  <a:pt x="70" y="40"/>
                </a:moveTo>
                <a:cubicBezTo>
                  <a:pt x="72" y="41"/>
                  <a:pt x="72" y="41"/>
                  <a:pt x="72" y="41"/>
                </a:cubicBezTo>
                <a:cubicBezTo>
                  <a:pt x="76" y="42"/>
                  <a:pt x="80" y="44"/>
                  <a:pt x="83" y="46"/>
                </a:cubicBezTo>
                <a:cubicBezTo>
                  <a:pt x="82" y="46"/>
                  <a:pt x="80" y="45"/>
                  <a:pt x="79" y="45"/>
                </a:cubicBezTo>
                <a:cubicBezTo>
                  <a:pt x="76" y="44"/>
                  <a:pt x="76" y="44"/>
                  <a:pt x="76" y="44"/>
                </a:cubicBezTo>
                <a:cubicBezTo>
                  <a:pt x="74" y="44"/>
                  <a:pt x="73" y="44"/>
                  <a:pt x="71" y="43"/>
                </a:cubicBezTo>
                <a:cubicBezTo>
                  <a:pt x="69" y="44"/>
                  <a:pt x="66" y="44"/>
                  <a:pt x="64" y="45"/>
                </a:cubicBezTo>
                <a:cubicBezTo>
                  <a:pt x="59" y="46"/>
                  <a:pt x="54" y="49"/>
                  <a:pt x="50" y="53"/>
                </a:cubicBezTo>
                <a:cubicBezTo>
                  <a:pt x="49" y="55"/>
                  <a:pt x="49" y="55"/>
                  <a:pt x="49" y="55"/>
                </a:cubicBezTo>
                <a:cubicBezTo>
                  <a:pt x="45" y="59"/>
                  <a:pt x="43" y="63"/>
                  <a:pt x="42" y="68"/>
                </a:cubicBezTo>
                <a:cubicBezTo>
                  <a:pt x="41" y="72"/>
                  <a:pt x="41" y="72"/>
                  <a:pt x="41" y="72"/>
                </a:cubicBezTo>
                <a:cubicBezTo>
                  <a:pt x="40" y="75"/>
                  <a:pt x="40" y="78"/>
                  <a:pt x="40" y="81"/>
                </a:cubicBezTo>
                <a:cubicBezTo>
                  <a:pt x="40" y="80"/>
                  <a:pt x="39" y="78"/>
                  <a:pt x="38" y="77"/>
                </a:cubicBezTo>
                <a:cubicBezTo>
                  <a:pt x="38" y="74"/>
                  <a:pt x="38" y="74"/>
                  <a:pt x="38" y="74"/>
                </a:cubicBezTo>
                <a:cubicBezTo>
                  <a:pt x="37" y="70"/>
                  <a:pt x="37" y="66"/>
                  <a:pt x="38" y="62"/>
                </a:cubicBezTo>
                <a:cubicBezTo>
                  <a:pt x="38" y="60"/>
                  <a:pt x="38" y="60"/>
                  <a:pt x="38" y="60"/>
                </a:cubicBezTo>
                <a:cubicBezTo>
                  <a:pt x="40" y="56"/>
                  <a:pt x="42" y="53"/>
                  <a:pt x="45" y="49"/>
                </a:cubicBezTo>
                <a:cubicBezTo>
                  <a:pt x="47" y="47"/>
                  <a:pt x="47" y="47"/>
                  <a:pt x="47" y="47"/>
                </a:cubicBezTo>
                <a:cubicBezTo>
                  <a:pt x="50" y="44"/>
                  <a:pt x="54" y="42"/>
                  <a:pt x="58" y="41"/>
                </a:cubicBezTo>
                <a:cubicBezTo>
                  <a:pt x="61" y="40"/>
                  <a:pt x="63" y="40"/>
                  <a:pt x="65" y="40"/>
                </a:cubicBezTo>
                <a:cubicBezTo>
                  <a:pt x="67" y="40"/>
                  <a:pt x="68" y="40"/>
                  <a:pt x="70" y="40"/>
                </a:cubicBezTo>
                <a:cubicBezTo>
                  <a:pt x="70" y="40"/>
                  <a:pt x="70" y="40"/>
                  <a:pt x="70" y="40"/>
                </a:cubicBezTo>
                <a:close/>
                <a:moveTo>
                  <a:pt x="62" y="0"/>
                </a:moveTo>
                <a:cubicBezTo>
                  <a:pt x="70" y="0"/>
                  <a:pt x="70" y="0"/>
                  <a:pt x="70" y="0"/>
                </a:cubicBezTo>
                <a:cubicBezTo>
                  <a:pt x="70" y="23"/>
                  <a:pt x="70" y="23"/>
                  <a:pt x="70" y="23"/>
                </a:cubicBezTo>
                <a:cubicBezTo>
                  <a:pt x="68" y="23"/>
                  <a:pt x="67" y="23"/>
                  <a:pt x="66" y="23"/>
                </a:cubicBezTo>
                <a:cubicBezTo>
                  <a:pt x="64" y="23"/>
                  <a:pt x="63" y="23"/>
                  <a:pt x="62" y="23"/>
                </a:cubicBezTo>
                <a:cubicBezTo>
                  <a:pt x="62" y="0"/>
                  <a:pt x="62" y="0"/>
                  <a:pt x="62" y="0"/>
                </a:cubicBezTo>
                <a:close/>
                <a:moveTo>
                  <a:pt x="109" y="16"/>
                </a:moveTo>
                <a:cubicBezTo>
                  <a:pt x="115" y="22"/>
                  <a:pt x="115" y="22"/>
                  <a:pt x="115" y="22"/>
                </a:cubicBezTo>
                <a:cubicBezTo>
                  <a:pt x="99" y="37"/>
                  <a:pt x="99" y="37"/>
                  <a:pt x="99" y="37"/>
                </a:cubicBezTo>
                <a:cubicBezTo>
                  <a:pt x="97" y="35"/>
                  <a:pt x="95" y="33"/>
                  <a:pt x="93" y="32"/>
                </a:cubicBezTo>
                <a:cubicBezTo>
                  <a:pt x="109" y="16"/>
                  <a:pt x="109" y="16"/>
                  <a:pt x="109" y="16"/>
                </a:cubicBezTo>
                <a:close/>
                <a:moveTo>
                  <a:pt x="34" y="102"/>
                </a:moveTo>
                <a:cubicBezTo>
                  <a:pt x="22" y="114"/>
                  <a:pt x="22" y="114"/>
                  <a:pt x="22" y="114"/>
                </a:cubicBezTo>
                <a:cubicBezTo>
                  <a:pt x="17" y="108"/>
                  <a:pt x="17" y="108"/>
                  <a:pt x="17" y="108"/>
                </a:cubicBezTo>
                <a:cubicBezTo>
                  <a:pt x="29" y="96"/>
                  <a:pt x="29" y="96"/>
                  <a:pt x="29" y="96"/>
                </a:cubicBezTo>
                <a:cubicBezTo>
                  <a:pt x="31" y="98"/>
                  <a:pt x="32" y="100"/>
                  <a:pt x="34" y="102"/>
                </a:cubicBezTo>
                <a:cubicBezTo>
                  <a:pt x="34" y="102"/>
                  <a:pt x="34" y="102"/>
                  <a:pt x="34" y="102"/>
                </a:cubicBezTo>
                <a:close/>
                <a:moveTo>
                  <a:pt x="22" y="16"/>
                </a:moveTo>
                <a:cubicBezTo>
                  <a:pt x="17" y="22"/>
                  <a:pt x="17" y="22"/>
                  <a:pt x="17" y="22"/>
                </a:cubicBezTo>
                <a:cubicBezTo>
                  <a:pt x="32" y="37"/>
                  <a:pt x="32" y="37"/>
                  <a:pt x="32" y="37"/>
                </a:cubicBezTo>
                <a:cubicBezTo>
                  <a:pt x="34" y="35"/>
                  <a:pt x="36" y="33"/>
                  <a:pt x="38" y="32"/>
                </a:cubicBezTo>
                <a:cubicBezTo>
                  <a:pt x="22" y="16"/>
                  <a:pt x="22" y="16"/>
                  <a:pt x="22" y="16"/>
                </a:cubicBezTo>
                <a:close/>
                <a:moveTo>
                  <a:pt x="97" y="102"/>
                </a:moveTo>
                <a:cubicBezTo>
                  <a:pt x="109" y="114"/>
                  <a:pt x="109" y="114"/>
                  <a:pt x="109" y="114"/>
                </a:cubicBezTo>
                <a:cubicBezTo>
                  <a:pt x="115" y="108"/>
                  <a:pt x="115" y="108"/>
                  <a:pt x="115" y="108"/>
                </a:cubicBezTo>
                <a:cubicBezTo>
                  <a:pt x="102" y="96"/>
                  <a:pt x="102" y="96"/>
                  <a:pt x="102" y="96"/>
                </a:cubicBezTo>
                <a:cubicBezTo>
                  <a:pt x="101" y="98"/>
                  <a:pt x="99" y="100"/>
                  <a:pt x="97" y="102"/>
                </a:cubicBezTo>
                <a:cubicBezTo>
                  <a:pt x="97" y="102"/>
                  <a:pt x="97" y="102"/>
                  <a:pt x="97" y="102"/>
                </a:cubicBezTo>
                <a:close/>
                <a:moveTo>
                  <a:pt x="131" y="61"/>
                </a:moveTo>
                <a:cubicBezTo>
                  <a:pt x="131" y="69"/>
                  <a:pt x="131" y="69"/>
                  <a:pt x="131" y="69"/>
                </a:cubicBezTo>
                <a:cubicBezTo>
                  <a:pt x="112" y="69"/>
                  <a:pt x="112" y="69"/>
                  <a:pt x="112" y="69"/>
                </a:cubicBezTo>
                <a:cubicBezTo>
                  <a:pt x="112" y="69"/>
                  <a:pt x="112" y="68"/>
                  <a:pt x="112" y="68"/>
                </a:cubicBezTo>
                <a:cubicBezTo>
                  <a:pt x="112" y="66"/>
                  <a:pt x="111" y="63"/>
                  <a:pt x="111" y="61"/>
                </a:cubicBezTo>
                <a:cubicBezTo>
                  <a:pt x="131" y="61"/>
                  <a:pt x="131" y="61"/>
                  <a:pt x="131" y="61"/>
                </a:cubicBezTo>
                <a:close/>
                <a:moveTo>
                  <a:pt x="20" y="69"/>
                </a:moveTo>
                <a:cubicBezTo>
                  <a:pt x="0" y="69"/>
                  <a:pt x="0" y="69"/>
                  <a:pt x="0" y="69"/>
                </a:cubicBezTo>
                <a:cubicBezTo>
                  <a:pt x="0" y="61"/>
                  <a:pt x="0" y="61"/>
                  <a:pt x="0" y="61"/>
                </a:cubicBezTo>
                <a:cubicBezTo>
                  <a:pt x="20" y="61"/>
                  <a:pt x="20" y="61"/>
                  <a:pt x="20" y="61"/>
                </a:cubicBezTo>
                <a:cubicBezTo>
                  <a:pt x="20" y="63"/>
                  <a:pt x="20" y="66"/>
                  <a:pt x="20" y="68"/>
                </a:cubicBezTo>
                <a:cubicBezTo>
                  <a:pt x="20" y="68"/>
                  <a:pt x="20" y="69"/>
                  <a:pt x="20" y="69"/>
                </a:cubicBezTo>
                <a:cubicBezTo>
                  <a:pt x="20" y="69"/>
                  <a:pt x="20" y="69"/>
                  <a:pt x="20" y="69"/>
                </a:cubicBezTo>
                <a:close/>
              </a:path>
            </a:pathLst>
          </a:custGeom>
          <a:solidFill>
            <a:srgbClr val="FFFFFF"/>
          </a:solidFill>
          <a:ln w="9525">
            <a:noFill/>
            <a:round/>
          </a:ln>
        </p:spPr>
        <p:txBody>
          <a:bodyPr vert="horz" wrap="square" lIns="91440" tIns="45720" rIns="91440" bIns="45720" numCol="1" anchor="t" anchorCtr="0" compatLnSpc="1"/>
          <a:lstStyle/>
          <a:p>
            <a:pPr eaLnBrk="0" fontAlgn="base" hangingPunct="0">
              <a:spcBef>
                <a:spcPct val="0"/>
              </a:spcBef>
              <a:spcAft>
                <a:spcPct val="0"/>
              </a:spcAft>
            </a:pPr>
            <a:endParaRPr lang="zh-CN" altLang="en-US">
              <a:solidFill>
                <a:srgbClr val="000000"/>
              </a:solidFill>
              <a:cs typeface="+mn-ea"/>
              <a:sym typeface="+mn-lt"/>
            </a:endParaRPr>
          </a:p>
        </p:txBody>
      </p:sp>
      <p:sp>
        <p:nvSpPr>
          <p:cNvPr id="39" name="Freeform 15"/>
          <p:cNvSpPr>
            <a:spLocks noEditPoints="1"/>
          </p:cNvSpPr>
          <p:nvPr/>
        </p:nvSpPr>
        <p:spPr bwMode="auto">
          <a:xfrm>
            <a:off x="9916875" y="3251214"/>
            <a:ext cx="341941" cy="268041"/>
          </a:xfrm>
          <a:custGeom>
            <a:avLst/>
            <a:gdLst>
              <a:gd name="T0" fmla="*/ 125 w 125"/>
              <a:gd name="T1" fmla="*/ 54 h 98"/>
              <a:gd name="T2" fmla="*/ 125 w 125"/>
              <a:gd name="T3" fmla="*/ 91 h 98"/>
              <a:gd name="T4" fmla="*/ 118 w 125"/>
              <a:gd name="T5" fmla="*/ 98 h 98"/>
              <a:gd name="T6" fmla="*/ 6 w 125"/>
              <a:gd name="T7" fmla="*/ 98 h 98"/>
              <a:gd name="T8" fmla="*/ 0 w 125"/>
              <a:gd name="T9" fmla="*/ 91 h 98"/>
              <a:gd name="T10" fmla="*/ 0 w 125"/>
              <a:gd name="T11" fmla="*/ 54 h 98"/>
              <a:gd name="T12" fmla="*/ 55 w 125"/>
              <a:gd name="T13" fmla="*/ 54 h 98"/>
              <a:gd name="T14" fmla="*/ 55 w 125"/>
              <a:gd name="T15" fmla="*/ 62 h 98"/>
              <a:gd name="T16" fmla="*/ 59 w 125"/>
              <a:gd name="T17" fmla="*/ 66 h 98"/>
              <a:gd name="T18" fmla="*/ 66 w 125"/>
              <a:gd name="T19" fmla="*/ 66 h 98"/>
              <a:gd name="T20" fmla="*/ 69 w 125"/>
              <a:gd name="T21" fmla="*/ 62 h 98"/>
              <a:gd name="T22" fmla="*/ 69 w 125"/>
              <a:gd name="T23" fmla="*/ 54 h 98"/>
              <a:gd name="T24" fmla="*/ 125 w 125"/>
              <a:gd name="T25" fmla="*/ 54 h 98"/>
              <a:gd name="T26" fmla="*/ 50 w 125"/>
              <a:gd name="T27" fmla="*/ 19 h 98"/>
              <a:gd name="T28" fmla="*/ 75 w 125"/>
              <a:gd name="T29" fmla="*/ 19 h 98"/>
              <a:gd name="T30" fmla="*/ 75 w 125"/>
              <a:gd name="T31" fmla="*/ 11 h 98"/>
              <a:gd name="T32" fmla="*/ 72 w 125"/>
              <a:gd name="T33" fmla="*/ 8 h 98"/>
              <a:gd name="T34" fmla="*/ 53 w 125"/>
              <a:gd name="T35" fmla="*/ 8 h 98"/>
              <a:gd name="T36" fmla="*/ 50 w 125"/>
              <a:gd name="T37" fmla="*/ 11 h 98"/>
              <a:gd name="T38" fmla="*/ 50 w 125"/>
              <a:gd name="T39" fmla="*/ 19 h 98"/>
              <a:gd name="T40" fmla="*/ 6 w 125"/>
              <a:gd name="T41" fmla="*/ 19 h 98"/>
              <a:gd name="T42" fmla="*/ 43 w 125"/>
              <a:gd name="T43" fmla="*/ 19 h 98"/>
              <a:gd name="T44" fmla="*/ 43 w 125"/>
              <a:gd name="T45" fmla="*/ 11 h 98"/>
              <a:gd name="T46" fmla="*/ 53 w 125"/>
              <a:gd name="T47" fmla="*/ 0 h 98"/>
              <a:gd name="T48" fmla="*/ 72 w 125"/>
              <a:gd name="T49" fmla="*/ 0 h 98"/>
              <a:gd name="T50" fmla="*/ 82 w 125"/>
              <a:gd name="T51" fmla="*/ 11 h 98"/>
              <a:gd name="T52" fmla="*/ 82 w 125"/>
              <a:gd name="T53" fmla="*/ 19 h 98"/>
              <a:gd name="T54" fmla="*/ 118 w 125"/>
              <a:gd name="T55" fmla="*/ 19 h 98"/>
              <a:gd name="T56" fmla="*/ 125 w 125"/>
              <a:gd name="T57" fmla="*/ 26 h 98"/>
              <a:gd name="T58" fmla="*/ 125 w 125"/>
              <a:gd name="T59" fmla="*/ 47 h 98"/>
              <a:gd name="T60" fmla="*/ 0 w 125"/>
              <a:gd name="T61" fmla="*/ 47 h 98"/>
              <a:gd name="T62" fmla="*/ 0 w 125"/>
              <a:gd name="T63" fmla="*/ 26 h 98"/>
              <a:gd name="T64" fmla="*/ 6 w 125"/>
              <a:gd name="T65" fmla="*/ 19 h 98"/>
              <a:gd name="T66" fmla="*/ 6 w 125"/>
              <a:gd name="T67" fmla="*/ 1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5" h="98">
                <a:moveTo>
                  <a:pt x="125" y="54"/>
                </a:moveTo>
                <a:cubicBezTo>
                  <a:pt x="125" y="91"/>
                  <a:pt x="125" y="91"/>
                  <a:pt x="125" y="91"/>
                </a:cubicBezTo>
                <a:cubicBezTo>
                  <a:pt x="125" y="95"/>
                  <a:pt x="122" y="98"/>
                  <a:pt x="118" y="98"/>
                </a:cubicBezTo>
                <a:cubicBezTo>
                  <a:pt x="6" y="98"/>
                  <a:pt x="6" y="98"/>
                  <a:pt x="6" y="98"/>
                </a:cubicBezTo>
                <a:cubicBezTo>
                  <a:pt x="3" y="98"/>
                  <a:pt x="0" y="95"/>
                  <a:pt x="0" y="91"/>
                </a:cubicBezTo>
                <a:cubicBezTo>
                  <a:pt x="0" y="54"/>
                  <a:pt x="0" y="54"/>
                  <a:pt x="0" y="54"/>
                </a:cubicBezTo>
                <a:cubicBezTo>
                  <a:pt x="55" y="54"/>
                  <a:pt x="55" y="54"/>
                  <a:pt x="55" y="54"/>
                </a:cubicBezTo>
                <a:cubicBezTo>
                  <a:pt x="55" y="62"/>
                  <a:pt x="55" y="62"/>
                  <a:pt x="55" y="62"/>
                </a:cubicBezTo>
                <a:cubicBezTo>
                  <a:pt x="55" y="64"/>
                  <a:pt x="57" y="66"/>
                  <a:pt x="59" y="66"/>
                </a:cubicBezTo>
                <a:cubicBezTo>
                  <a:pt x="66" y="66"/>
                  <a:pt x="66" y="66"/>
                  <a:pt x="66" y="66"/>
                </a:cubicBezTo>
                <a:cubicBezTo>
                  <a:pt x="68" y="66"/>
                  <a:pt x="69" y="64"/>
                  <a:pt x="69" y="62"/>
                </a:cubicBezTo>
                <a:cubicBezTo>
                  <a:pt x="69" y="54"/>
                  <a:pt x="69" y="54"/>
                  <a:pt x="69" y="54"/>
                </a:cubicBezTo>
                <a:cubicBezTo>
                  <a:pt x="125" y="54"/>
                  <a:pt x="125" y="54"/>
                  <a:pt x="125" y="54"/>
                </a:cubicBezTo>
                <a:close/>
                <a:moveTo>
                  <a:pt x="50" y="19"/>
                </a:moveTo>
                <a:cubicBezTo>
                  <a:pt x="75" y="19"/>
                  <a:pt x="75" y="19"/>
                  <a:pt x="75" y="19"/>
                </a:cubicBezTo>
                <a:cubicBezTo>
                  <a:pt x="75" y="11"/>
                  <a:pt x="75" y="11"/>
                  <a:pt x="75" y="11"/>
                </a:cubicBezTo>
                <a:cubicBezTo>
                  <a:pt x="75" y="9"/>
                  <a:pt x="73" y="8"/>
                  <a:pt x="72" y="8"/>
                </a:cubicBezTo>
                <a:cubicBezTo>
                  <a:pt x="53" y="8"/>
                  <a:pt x="53" y="8"/>
                  <a:pt x="53" y="8"/>
                </a:cubicBezTo>
                <a:cubicBezTo>
                  <a:pt x="51" y="8"/>
                  <a:pt x="50" y="9"/>
                  <a:pt x="50" y="11"/>
                </a:cubicBezTo>
                <a:cubicBezTo>
                  <a:pt x="50" y="19"/>
                  <a:pt x="50" y="19"/>
                  <a:pt x="50" y="19"/>
                </a:cubicBezTo>
                <a:close/>
                <a:moveTo>
                  <a:pt x="6" y="19"/>
                </a:moveTo>
                <a:cubicBezTo>
                  <a:pt x="43" y="19"/>
                  <a:pt x="43" y="19"/>
                  <a:pt x="43" y="19"/>
                </a:cubicBezTo>
                <a:cubicBezTo>
                  <a:pt x="43" y="11"/>
                  <a:pt x="43" y="11"/>
                  <a:pt x="43" y="11"/>
                </a:cubicBezTo>
                <a:cubicBezTo>
                  <a:pt x="43" y="5"/>
                  <a:pt x="47" y="0"/>
                  <a:pt x="53" y="0"/>
                </a:cubicBezTo>
                <a:cubicBezTo>
                  <a:pt x="72" y="0"/>
                  <a:pt x="72" y="0"/>
                  <a:pt x="72" y="0"/>
                </a:cubicBezTo>
                <a:cubicBezTo>
                  <a:pt x="77" y="0"/>
                  <a:pt x="82" y="5"/>
                  <a:pt x="82" y="11"/>
                </a:cubicBezTo>
                <a:cubicBezTo>
                  <a:pt x="82" y="19"/>
                  <a:pt x="82" y="19"/>
                  <a:pt x="82" y="19"/>
                </a:cubicBezTo>
                <a:cubicBezTo>
                  <a:pt x="118" y="19"/>
                  <a:pt x="118" y="19"/>
                  <a:pt x="118" y="19"/>
                </a:cubicBezTo>
                <a:cubicBezTo>
                  <a:pt x="122" y="19"/>
                  <a:pt x="125" y="22"/>
                  <a:pt x="125" y="26"/>
                </a:cubicBezTo>
                <a:cubicBezTo>
                  <a:pt x="125" y="47"/>
                  <a:pt x="125" y="47"/>
                  <a:pt x="125" y="47"/>
                </a:cubicBezTo>
                <a:cubicBezTo>
                  <a:pt x="0" y="47"/>
                  <a:pt x="0" y="47"/>
                  <a:pt x="0" y="47"/>
                </a:cubicBezTo>
                <a:cubicBezTo>
                  <a:pt x="0" y="26"/>
                  <a:pt x="0" y="26"/>
                  <a:pt x="0" y="26"/>
                </a:cubicBezTo>
                <a:cubicBezTo>
                  <a:pt x="0" y="22"/>
                  <a:pt x="3" y="19"/>
                  <a:pt x="6" y="19"/>
                </a:cubicBezTo>
                <a:cubicBezTo>
                  <a:pt x="6" y="19"/>
                  <a:pt x="6" y="19"/>
                  <a:pt x="6" y="19"/>
                </a:cubicBezTo>
                <a:close/>
              </a:path>
            </a:pathLst>
          </a:custGeom>
          <a:solidFill>
            <a:srgbClr val="FFFFFF"/>
          </a:solidFill>
          <a:ln w="9525">
            <a:noFill/>
            <a:round/>
          </a:ln>
        </p:spPr>
        <p:txBody>
          <a:bodyPr vert="horz" wrap="square" lIns="91440" tIns="45720" rIns="91440" bIns="45720" numCol="1" anchor="t" anchorCtr="0" compatLnSpc="1"/>
          <a:lstStyle/>
          <a:p>
            <a:pPr eaLnBrk="0" fontAlgn="base" hangingPunct="0">
              <a:spcBef>
                <a:spcPct val="0"/>
              </a:spcBef>
              <a:spcAft>
                <a:spcPct val="0"/>
              </a:spcAft>
            </a:pPr>
            <a:endParaRPr lang="zh-CN" altLang="en-US">
              <a:solidFill>
                <a:srgbClr val="000000"/>
              </a:solidFill>
              <a:cs typeface="+mn-ea"/>
              <a:sym typeface="+mn-lt"/>
            </a:endParaRPr>
          </a:p>
        </p:txBody>
      </p:sp>
      <p:sp>
        <p:nvSpPr>
          <p:cNvPr id="40" name="Freeform 16"/>
          <p:cNvSpPr>
            <a:spLocks noEditPoints="1"/>
          </p:cNvSpPr>
          <p:nvPr/>
        </p:nvSpPr>
        <p:spPr bwMode="auto">
          <a:xfrm>
            <a:off x="8491072" y="4132291"/>
            <a:ext cx="392042" cy="394547"/>
          </a:xfrm>
          <a:custGeom>
            <a:avLst/>
            <a:gdLst>
              <a:gd name="T0" fmla="*/ 84 w 143"/>
              <a:gd name="T1" fmla="*/ 45 h 144"/>
              <a:gd name="T2" fmla="*/ 70 w 143"/>
              <a:gd name="T3" fmla="*/ 47 h 144"/>
              <a:gd name="T4" fmla="*/ 75 w 143"/>
              <a:gd name="T5" fmla="*/ 64 h 144"/>
              <a:gd name="T6" fmla="*/ 105 w 143"/>
              <a:gd name="T7" fmla="*/ 18 h 144"/>
              <a:gd name="T8" fmla="*/ 125 w 143"/>
              <a:gd name="T9" fmla="*/ 19 h 144"/>
              <a:gd name="T10" fmla="*/ 125 w 143"/>
              <a:gd name="T11" fmla="*/ 39 h 144"/>
              <a:gd name="T12" fmla="*/ 80 w 143"/>
              <a:gd name="T13" fmla="*/ 68 h 144"/>
              <a:gd name="T14" fmla="*/ 96 w 143"/>
              <a:gd name="T15" fmla="*/ 74 h 144"/>
              <a:gd name="T16" fmla="*/ 99 w 143"/>
              <a:gd name="T17" fmla="*/ 59 h 144"/>
              <a:gd name="T18" fmla="*/ 117 w 143"/>
              <a:gd name="T19" fmla="*/ 74 h 144"/>
              <a:gd name="T20" fmla="*/ 114 w 143"/>
              <a:gd name="T21" fmla="*/ 44 h 144"/>
              <a:gd name="T22" fmla="*/ 124 w 143"/>
              <a:gd name="T23" fmla="*/ 74 h 144"/>
              <a:gd name="T24" fmla="*/ 133 w 143"/>
              <a:gd name="T25" fmla="*/ 81 h 144"/>
              <a:gd name="T26" fmla="*/ 70 w 143"/>
              <a:gd name="T27" fmla="*/ 135 h 144"/>
              <a:gd name="T28" fmla="*/ 63 w 143"/>
              <a:gd name="T29" fmla="*/ 144 h 144"/>
              <a:gd name="T30" fmla="*/ 9 w 143"/>
              <a:gd name="T31" fmla="*/ 81 h 144"/>
              <a:gd name="T32" fmla="*/ 0 w 143"/>
              <a:gd name="T33" fmla="*/ 74 h 144"/>
              <a:gd name="T34" fmla="*/ 63 w 143"/>
              <a:gd name="T35" fmla="*/ 20 h 144"/>
              <a:gd name="T36" fmla="*/ 70 w 143"/>
              <a:gd name="T37" fmla="*/ 10 h 144"/>
              <a:gd name="T38" fmla="*/ 99 w 143"/>
              <a:gd name="T39" fmla="*/ 30 h 144"/>
              <a:gd name="T40" fmla="*/ 94 w 143"/>
              <a:gd name="T41" fmla="*/ 35 h 144"/>
              <a:gd name="T42" fmla="*/ 70 w 143"/>
              <a:gd name="T43" fmla="*/ 40 h 144"/>
              <a:gd name="T44" fmla="*/ 70 w 143"/>
              <a:gd name="T45" fmla="*/ 93 h 144"/>
              <a:gd name="T46" fmla="*/ 96 w 143"/>
              <a:gd name="T47" fmla="*/ 81 h 144"/>
              <a:gd name="T48" fmla="*/ 63 w 143"/>
              <a:gd name="T49" fmla="*/ 93 h 144"/>
              <a:gd name="T50" fmla="*/ 37 w 143"/>
              <a:gd name="T51" fmla="*/ 81 h 144"/>
              <a:gd name="T52" fmla="*/ 63 w 143"/>
              <a:gd name="T53" fmla="*/ 93 h 144"/>
              <a:gd name="T54" fmla="*/ 63 w 143"/>
              <a:gd name="T55" fmla="*/ 61 h 144"/>
              <a:gd name="T56" fmla="*/ 37 w 143"/>
              <a:gd name="T57" fmla="*/ 74 h 144"/>
              <a:gd name="T58" fmla="*/ 63 w 143"/>
              <a:gd name="T59" fmla="*/ 27 h 144"/>
              <a:gd name="T60" fmla="*/ 30 w 143"/>
              <a:gd name="T61" fmla="*/ 74 h 144"/>
              <a:gd name="T62" fmla="*/ 63 w 143"/>
              <a:gd name="T63" fmla="*/ 27 h 144"/>
              <a:gd name="T64" fmla="*/ 63 w 143"/>
              <a:gd name="T65" fmla="*/ 114 h 144"/>
              <a:gd name="T66" fmla="*/ 16 w 143"/>
              <a:gd name="T67" fmla="*/ 81 h 144"/>
              <a:gd name="T68" fmla="*/ 70 w 143"/>
              <a:gd name="T69" fmla="*/ 114 h 144"/>
              <a:gd name="T70" fmla="*/ 117 w 143"/>
              <a:gd name="T71" fmla="*/ 81 h 144"/>
              <a:gd name="T72" fmla="*/ 70 w 143"/>
              <a:gd name="T73" fmla="*/ 11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3" h="144">
                <a:moveTo>
                  <a:pt x="70" y="40"/>
                </a:moveTo>
                <a:cubicBezTo>
                  <a:pt x="75" y="41"/>
                  <a:pt x="80" y="42"/>
                  <a:pt x="84" y="45"/>
                </a:cubicBezTo>
                <a:cubicBezTo>
                  <a:pt x="79" y="50"/>
                  <a:pt x="79" y="50"/>
                  <a:pt x="79" y="50"/>
                </a:cubicBezTo>
                <a:cubicBezTo>
                  <a:pt x="76" y="49"/>
                  <a:pt x="73" y="48"/>
                  <a:pt x="70" y="47"/>
                </a:cubicBezTo>
                <a:cubicBezTo>
                  <a:pt x="70" y="61"/>
                  <a:pt x="70" y="61"/>
                  <a:pt x="70" y="61"/>
                </a:cubicBezTo>
                <a:cubicBezTo>
                  <a:pt x="72" y="62"/>
                  <a:pt x="74" y="63"/>
                  <a:pt x="75" y="64"/>
                </a:cubicBezTo>
                <a:cubicBezTo>
                  <a:pt x="106" y="32"/>
                  <a:pt x="106" y="32"/>
                  <a:pt x="106" y="32"/>
                </a:cubicBezTo>
                <a:cubicBezTo>
                  <a:pt x="105" y="18"/>
                  <a:pt x="105" y="18"/>
                  <a:pt x="105" y="18"/>
                </a:cubicBezTo>
                <a:cubicBezTo>
                  <a:pt x="123" y="0"/>
                  <a:pt x="123" y="0"/>
                  <a:pt x="123" y="0"/>
                </a:cubicBezTo>
                <a:cubicBezTo>
                  <a:pt x="125" y="19"/>
                  <a:pt x="125" y="19"/>
                  <a:pt x="125" y="19"/>
                </a:cubicBezTo>
                <a:cubicBezTo>
                  <a:pt x="143" y="21"/>
                  <a:pt x="143" y="21"/>
                  <a:pt x="143" y="21"/>
                </a:cubicBezTo>
                <a:cubicBezTo>
                  <a:pt x="125" y="39"/>
                  <a:pt x="125" y="39"/>
                  <a:pt x="125" y="39"/>
                </a:cubicBezTo>
                <a:cubicBezTo>
                  <a:pt x="111" y="37"/>
                  <a:pt x="111" y="37"/>
                  <a:pt x="111" y="37"/>
                </a:cubicBezTo>
                <a:cubicBezTo>
                  <a:pt x="80" y="68"/>
                  <a:pt x="80" y="68"/>
                  <a:pt x="80" y="68"/>
                </a:cubicBezTo>
                <a:cubicBezTo>
                  <a:pt x="81" y="70"/>
                  <a:pt x="82" y="72"/>
                  <a:pt x="82" y="74"/>
                </a:cubicBezTo>
                <a:cubicBezTo>
                  <a:pt x="96" y="74"/>
                  <a:pt x="96" y="74"/>
                  <a:pt x="96" y="74"/>
                </a:cubicBezTo>
                <a:cubicBezTo>
                  <a:pt x="96" y="70"/>
                  <a:pt x="95" y="67"/>
                  <a:pt x="94" y="65"/>
                </a:cubicBezTo>
                <a:cubicBezTo>
                  <a:pt x="99" y="59"/>
                  <a:pt x="99" y="59"/>
                  <a:pt x="99" y="59"/>
                </a:cubicBezTo>
                <a:cubicBezTo>
                  <a:pt x="101" y="64"/>
                  <a:pt x="103" y="69"/>
                  <a:pt x="103" y="74"/>
                </a:cubicBezTo>
                <a:cubicBezTo>
                  <a:pt x="117" y="74"/>
                  <a:pt x="117" y="74"/>
                  <a:pt x="117" y="74"/>
                </a:cubicBezTo>
                <a:cubicBezTo>
                  <a:pt x="116" y="65"/>
                  <a:pt x="114" y="56"/>
                  <a:pt x="109" y="49"/>
                </a:cubicBezTo>
                <a:cubicBezTo>
                  <a:pt x="114" y="44"/>
                  <a:pt x="114" y="44"/>
                  <a:pt x="114" y="44"/>
                </a:cubicBezTo>
                <a:cubicBezTo>
                  <a:pt x="114" y="45"/>
                  <a:pt x="114" y="45"/>
                  <a:pt x="114" y="45"/>
                </a:cubicBezTo>
                <a:cubicBezTo>
                  <a:pt x="120" y="53"/>
                  <a:pt x="123" y="63"/>
                  <a:pt x="124" y="74"/>
                </a:cubicBezTo>
                <a:cubicBezTo>
                  <a:pt x="133" y="74"/>
                  <a:pt x="133" y="74"/>
                  <a:pt x="133" y="74"/>
                </a:cubicBezTo>
                <a:cubicBezTo>
                  <a:pt x="133" y="81"/>
                  <a:pt x="133" y="81"/>
                  <a:pt x="133" y="81"/>
                </a:cubicBezTo>
                <a:cubicBezTo>
                  <a:pt x="124" y="81"/>
                  <a:pt x="124" y="81"/>
                  <a:pt x="124" y="81"/>
                </a:cubicBezTo>
                <a:cubicBezTo>
                  <a:pt x="122" y="110"/>
                  <a:pt x="99" y="133"/>
                  <a:pt x="70" y="135"/>
                </a:cubicBezTo>
                <a:cubicBezTo>
                  <a:pt x="70" y="144"/>
                  <a:pt x="70" y="144"/>
                  <a:pt x="70" y="144"/>
                </a:cubicBezTo>
                <a:cubicBezTo>
                  <a:pt x="63" y="144"/>
                  <a:pt x="63" y="144"/>
                  <a:pt x="63" y="144"/>
                </a:cubicBezTo>
                <a:cubicBezTo>
                  <a:pt x="63" y="135"/>
                  <a:pt x="63" y="135"/>
                  <a:pt x="63" y="135"/>
                </a:cubicBezTo>
                <a:cubicBezTo>
                  <a:pt x="34" y="133"/>
                  <a:pt x="11" y="110"/>
                  <a:pt x="9" y="81"/>
                </a:cubicBezTo>
                <a:cubicBezTo>
                  <a:pt x="0" y="81"/>
                  <a:pt x="0" y="81"/>
                  <a:pt x="0" y="81"/>
                </a:cubicBezTo>
                <a:cubicBezTo>
                  <a:pt x="0" y="74"/>
                  <a:pt x="0" y="74"/>
                  <a:pt x="0" y="74"/>
                </a:cubicBezTo>
                <a:cubicBezTo>
                  <a:pt x="9" y="74"/>
                  <a:pt x="9" y="74"/>
                  <a:pt x="9" y="74"/>
                </a:cubicBezTo>
                <a:cubicBezTo>
                  <a:pt x="11" y="45"/>
                  <a:pt x="34" y="21"/>
                  <a:pt x="63" y="20"/>
                </a:cubicBezTo>
                <a:cubicBezTo>
                  <a:pt x="63" y="10"/>
                  <a:pt x="63" y="10"/>
                  <a:pt x="63" y="10"/>
                </a:cubicBezTo>
                <a:cubicBezTo>
                  <a:pt x="70" y="10"/>
                  <a:pt x="70" y="10"/>
                  <a:pt x="70" y="10"/>
                </a:cubicBezTo>
                <a:cubicBezTo>
                  <a:pt x="70" y="20"/>
                  <a:pt x="70" y="20"/>
                  <a:pt x="70" y="20"/>
                </a:cubicBezTo>
                <a:cubicBezTo>
                  <a:pt x="81" y="20"/>
                  <a:pt x="91" y="24"/>
                  <a:pt x="99" y="30"/>
                </a:cubicBezTo>
                <a:cubicBezTo>
                  <a:pt x="99" y="30"/>
                  <a:pt x="99" y="30"/>
                  <a:pt x="99" y="30"/>
                </a:cubicBezTo>
                <a:cubicBezTo>
                  <a:pt x="94" y="35"/>
                  <a:pt x="94" y="35"/>
                  <a:pt x="94" y="35"/>
                </a:cubicBezTo>
                <a:cubicBezTo>
                  <a:pt x="87" y="30"/>
                  <a:pt x="79" y="27"/>
                  <a:pt x="70" y="27"/>
                </a:cubicBezTo>
                <a:cubicBezTo>
                  <a:pt x="70" y="40"/>
                  <a:pt x="70" y="40"/>
                  <a:pt x="70" y="40"/>
                </a:cubicBezTo>
                <a:close/>
                <a:moveTo>
                  <a:pt x="82" y="81"/>
                </a:moveTo>
                <a:cubicBezTo>
                  <a:pt x="81" y="87"/>
                  <a:pt x="76" y="92"/>
                  <a:pt x="70" y="93"/>
                </a:cubicBezTo>
                <a:cubicBezTo>
                  <a:pt x="70" y="107"/>
                  <a:pt x="70" y="107"/>
                  <a:pt x="70" y="107"/>
                </a:cubicBezTo>
                <a:cubicBezTo>
                  <a:pt x="84" y="105"/>
                  <a:pt x="95" y="94"/>
                  <a:pt x="96" y="81"/>
                </a:cubicBezTo>
                <a:cubicBezTo>
                  <a:pt x="82" y="81"/>
                  <a:pt x="82" y="81"/>
                  <a:pt x="82" y="81"/>
                </a:cubicBezTo>
                <a:close/>
                <a:moveTo>
                  <a:pt x="63" y="93"/>
                </a:moveTo>
                <a:cubicBezTo>
                  <a:pt x="57" y="92"/>
                  <a:pt x="52" y="87"/>
                  <a:pt x="51" y="81"/>
                </a:cubicBezTo>
                <a:cubicBezTo>
                  <a:pt x="37" y="81"/>
                  <a:pt x="37" y="81"/>
                  <a:pt x="37" y="81"/>
                </a:cubicBezTo>
                <a:cubicBezTo>
                  <a:pt x="38" y="94"/>
                  <a:pt x="49" y="105"/>
                  <a:pt x="63" y="107"/>
                </a:cubicBezTo>
                <a:cubicBezTo>
                  <a:pt x="63" y="93"/>
                  <a:pt x="63" y="93"/>
                  <a:pt x="63" y="93"/>
                </a:cubicBezTo>
                <a:close/>
                <a:moveTo>
                  <a:pt x="51" y="74"/>
                </a:moveTo>
                <a:cubicBezTo>
                  <a:pt x="52" y="68"/>
                  <a:pt x="57" y="63"/>
                  <a:pt x="63" y="61"/>
                </a:cubicBezTo>
                <a:cubicBezTo>
                  <a:pt x="63" y="47"/>
                  <a:pt x="63" y="47"/>
                  <a:pt x="63" y="47"/>
                </a:cubicBezTo>
                <a:cubicBezTo>
                  <a:pt x="49" y="49"/>
                  <a:pt x="38" y="60"/>
                  <a:pt x="37" y="74"/>
                </a:cubicBezTo>
                <a:cubicBezTo>
                  <a:pt x="51" y="74"/>
                  <a:pt x="51" y="74"/>
                  <a:pt x="51" y="74"/>
                </a:cubicBezTo>
                <a:close/>
                <a:moveTo>
                  <a:pt x="63" y="27"/>
                </a:moveTo>
                <a:cubicBezTo>
                  <a:pt x="38" y="28"/>
                  <a:pt x="18" y="49"/>
                  <a:pt x="16" y="74"/>
                </a:cubicBezTo>
                <a:cubicBezTo>
                  <a:pt x="30" y="74"/>
                  <a:pt x="30" y="74"/>
                  <a:pt x="30" y="74"/>
                </a:cubicBezTo>
                <a:cubicBezTo>
                  <a:pt x="31" y="56"/>
                  <a:pt x="45" y="42"/>
                  <a:pt x="63" y="40"/>
                </a:cubicBezTo>
                <a:cubicBezTo>
                  <a:pt x="63" y="27"/>
                  <a:pt x="63" y="27"/>
                  <a:pt x="63" y="27"/>
                </a:cubicBezTo>
                <a:close/>
                <a:moveTo>
                  <a:pt x="63" y="128"/>
                </a:moveTo>
                <a:cubicBezTo>
                  <a:pt x="63" y="114"/>
                  <a:pt x="63" y="114"/>
                  <a:pt x="63" y="114"/>
                </a:cubicBezTo>
                <a:cubicBezTo>
                  <a:pt x="45" y="112"/>
                  <a:pt x="31" y="98"/>
                  <a:pt x="30" y="81"/>
                </a:cubicBezTo>
                <a:cubicBezTo>
                  <a:pt x="16" y="81"/>
                  <a:pt x="16" y="81"/>
                  <a:pt x="16" y="81"/>
                </a:cubicBezTo>
                <a:cubicBezTo>
                  <a:pt x="18" y="106"/>
                  <a:pt x="38" y="126"/>
                  <a:pt x="63" y="128"/>
                </a:cubicBezTo>
                <a:close/>
                <a:moveTo>
                  <a:pt x="70" y="114"/>
                </a:moveTo>
                <a:cubicBezTo>
                  <a:pt x="70" y="128"/>
                  <a:pt x="70" y="128"/>
                  <a:pt x="70" y="128"/>
                </a:cubicBezTo>
                <a:cubicBezTo>
                  <a:pt x="95" y="126"/>
                  <a:pt x="115" y="106"/>
                  <a:pt x="117" y="81"/>
                </a:cubicBezTo>
                <a:cubicBezTo>
                  <a:pt x="103" y="81"/>
                  <a:pt x="103" y="81"/>
                  <a:pt x="103" y="81"/>
                </a:cubicBezTo>
                <a:cubicBezTo>
                  <a:pt x="102" y="98"/>
                  <a:pt x="88" y="112"/>
                  <a:pt x="70" y="114"/>
                </a:cubicBezTo>
                <a:close/>
              </a:path>
            </a:pathLst>
          </a:custGeom>
          <a:solidFill>
            <a:srgbClr val="FFFFFF"/>
          </a:solidFill>
          <a:ln w="9525">
            <a:noFill/>
            <a:round/>
          </a:ln>
        </p:spPr>
        <p:txBody>
          <a:bodyPr vert="horz" wrap="square" lIns="91440" tIns="45720" rIns="91440" bIns="45720" numCol="1" anchor="t" anchorCtr="0" compatLnSpc="1"/>
          <a:lstStyle/>
          <a:p>
            <a:pPr eaLnBrk="0" fontAlgn="base" hangingPunct="0">
              <a:spcBef>
                <a:spcPct val="0"/>
              </a:spcBef>
              <a:spcAft>
                <a:spcPct val="0"/>
              </a:spcAft>
            </a:pPr>
            <a:endParaRPr lang="zh-CN" altLang="en-US">
              <a:solidFill>
                <a:srgbClr val="000000"/>
              </a:solidFill>
              <a:cs typeface="+mn-ea"/>
              <a:sym typeface="+mn-lt"/>
            </a:endParaRPr>
          </a:p>
        </p:txBody>
      </p:sp>
      <p:sp>
        <p:nvSpPr>
          <p:cNvPr id="41" name="Freeform 17"/>
          <p:cNvSpPr>
            <a:spLocks noEditPoints="1"/>
          </p:cNvSpPr>
          <p:nvPr/>
        </p:nvSpPr>
        <p:spPr bwMode="auto">
          <a:xfrm>
            <a:off x="10047799" y="4161319"/>
            <a:ext cx="251759" cy="418345"/>
          </a:xfrm>
          <a:custGeom>
            <a:avLst/>
            <a:gdLst>
              <a:gd name="T0" fmla="*/ 46 w 92"/>
              <a:gd name="T1" fmla="*/ 70 h 153"/>
              <a:gd name="T2" fmla="*/ 88 w 92"/>
              <a:gd name="T3" fmla="*/ 111 h 153"/>
              <a:gd name="T4" fmla="*/ 46 w 92"/>
              <a:gd name="T5" fmla="*/ 153 h 153"/>
              <a:gd name="T6" fmla="*/ 4 w 92"/>
              <a:gd name="T7" fmla="*/ 111 h 153"/>
              <a:gd name="T8" fmla="*/ 46 w 92"/>
              <a:gd name="T9" fmla="*/ 70 h 153"/>
              <a:gd name="T10" fmla="*/ 46 w 92"/>
              <a:gd name="T11" fmla="*/ 70 h 153"/>
              <a:gd name="T12" fmla="*/ 46 w 92"/>
              <a:gd name="T13" fmla="*/ 79 h 153"/>
              <a:gd name="T14" fmla="*/ 78 w 92"/>
              <a:gd name="T15" fmla="*/ 111 h 153"/>
              <a:gd name="T16" fmla="*/ 46 w 92"/>
              <a:gd name="T17" fmla="*/ 143 h 153"/>
              <a:gd name="T18" fmla="*/ 14 w 92"/>
              <a:gd name="T19" fmla="*/ 111 h 153"/>
              <a:gd name="T20" fmla="*/ 46 w 92"/>
              <a:gd name="T21" fmla="*/ 79 h 153"/>
              <a:gd name="T22" fmla="*/ 46 w 92"/>
              <a:gd name="T23" fmla="*/ 79 h 153"/>
              <a:gd name="T24" fmla="*/ 46 w 92"/>
              <a:gd name="T25" fmla="*/ 81 h 153"/>
              <a:gd name="T26" fmla="*/ 53 w 92"/>
              <a:gd name="T27" fmla="*/ 102 h 153"/>
              <a:gd name="T28" fmla="*/ 75 w 92"/>
              <a:gd name="T29" fmla="*/ 102 h 153"/>
              <a:gd name="T30" fmla="*/ 57 w 92"/>
              <a:gd name="T31" fmla="*/ 115 h 153"/>
              <a:gd name="T32" fmla="*/ 64 w 92"/>
              <a:gd name="T33" fmla="*/ 136 h 153"/>
              <a:gd name="T34" fmla="*/ 46 w 92"/>
              <a:gd name="T35" fmla="*/ 123 h 153"/>
              <a:gd name="T36" fmla="*/ 28 w 92"/>
              <a:gd name="T37" fmla="*/ 136 h 153"/>
              <a:gd name="T38" fmla="*/ 35 w 92"/>
              <a:gd name="T39" fmla="*/ 115 h 153"/>
              <a:gd name="T40" fmla="*/ 17 w 92"/>
              <a:gd name="T41" fmla="*/ 102 h 153"/>
              <a:gd name="T42" fmla="*/ 39 w 92"/>
              <a:gd name="T43" fmla="*/ 102 h 153"/>
              <a:gd name="T44" fmla="*/ 46 w 92"/>
              <a:gd name="T45" fmla="*/ 81 h 153"/>
              <a:gd name="T46" fmla="*/ 0 w 92"/>
              <a:gd name="T47" fmla="*/ 0 h 153"/>
              <a:gd name="T48" fmla="*/ 15 w 92"/>
              <a:gd name="T49" fmla="*/ 0 h 153"/>
              <a:gd name="T50" fmla="*/ 15 w 92"/>
              <a:gd name="T51" fmla="*/ 45 h 153"/>
              <a:gd name="T52" fmla="*/ 0 w 92"/>
              <a:gd name="T53" fmla="*/ 34 h 153"/>
              <a:gd name="T54" fmla="*/ 0 w 92"/>
              <a:gd name="T55" fmla="*/ 0 h 153"/>
              <a:gd name="T56" fmla="*/ 25 w 92"/>
              <a:gd name="T57" fmla="*/ 0 h 153"/>
              <a:gd name="T58" fmla="*/ 67 w 92"/>
              <a:gd name="T59" fmla="*/ 0 h 153"/>
              <a:gd name="T60" fmla="*/ 67 w 92"/>
              <a:gd name="T61" fmla="*/ 53 h 153"/>
              <a:gd name="T62" fmla="*/ 46 w 92"/>
              <a:gd name="T63" fmla="*/ 70 h 153"/>
              <a:gd name="T64" fmla="*/ 25 w 92"/>
              <a:gd name="T65" fmla="*/ 53 h 153"/>
              <a:gd name="T66" fmla="*/ 25 w 92"/>
              <a:gd name="T67" fmla="*/ 0 h 153"/>
              <a:gd name="T68" fmla="*/ 77 w 92"/>
              <a:gd name="T69" fmla="*/ 0 h 153"/>
              <a:gd name="T70" fmla="*/ 92 w 92"/>
              <a:gd name="T71" fmla="*/ 0 h 153"/>
              <a:gd name="T72" fmla="*/ 92 w 92"/>
              <a:gd name="T73" fmla="*/ 34 h 153"/>
              <a:gd name="T74" fmla="*/ 77 w 92"/>
              <a:gd name="T75" fmla="*/ 45 h 153"/>
              <a:gd name="T76" fmla="*/ 77 w 92"/>
              <a:gd name="T7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53">
                <a:moveTo>
                  <a:pt x="46" y="70"/>
                </a:moveTo>
                <a:cubicBezTo>
                  <a:pt x="69" y="70"/>
                  <a:pt x="88" y="88"/>
                  <a:pt x="88" y="111"/>
                </a:cubicBezTo>
                <a:cubicBezTo>
                  <a:pt x="88" y="134"/>
                  <a:pt x="69" y="153"/>
                  <a:pt x="46" y="153"/>
                </a:cubicBezTo>
                <a:cubicBezTo>
                  <a:pt x="23" y="153"/>
                  <a:pt x="4" y="134"/>
                  <a:pt x="4" y="111"/>
                </a:cubicBezTo>
                <a:cubicBezTo>
                  <a:pt x="4" y="88"/>
                  <a:pt x="23" y="70"/>
                  <a:pt x="46" y="70"/>
                </a:cubicBezTo>
                <a:cubicBezTo>
                  <a:pt x="46" y="70"/>
                  <a:pt x="46" y="70"/>
                  <a:pt x="46" y="70"/>
                </a:cubicBezTo>
                <a:close/>
                <a:moveTo>
                  <a:pt x="46" y="79"/>
                </a:moveTo>
                <a:cubicBezTo>
                  <a:pt x="64" y="79"/>
                  <a:pt x="78" y="94"/>
                  <a:pt x="78" y="111"/>
                </a:cubicBezTo>
                <a:cubicBezTo>
                  <a:pt x="78" y="129"/>
                  <a:pt x="64" y="143"/>
                  <a:pt x="46" y="143"/>
                </a:cubicBezTo>
                <a:cubicBezTo>
                  <a:pt x="29" y="143"/>
                  <a:pt x="14" y="129"/>
                  <a:pt x="14" y="111"/>
                </a:cubicBezTo>
                <a:cubicBezTo>
                  <a:pt x="14" y="94"/>
                  <a:pt x="29" y="79"/>
                  <a:pt x="46" y="79"/>
                </a:cubicBezTo>
                <a:cubicBezTo>
                  <a:pt x="46" y="79"/>
                  <a:pt x="46" y="79"/>
                  <a:pt x="46" y="79"/>
                </a:cubicBezTo>
                <a:close/>
                <a:moveTo>
                  <a:pt x="46" y="81"/>
                </a:moveTo>
                <a:cubicBezTo>
                  <a:pt x="53" y="102"/>
                  <a:pt x="53" y="102"/>
                  <a:pt x="53" y="102"/>
                </a:cubicBezTo>
                <a:cubicBezTo>
                  <a:pt x="75" y="102"/>
                  <a:pt x="75" y="102"/>
                  <a:pt x="75" y="102"/>
                </a:cubicBezTo>
                <a:cubicBezTo>
                  <a:pt x="57" y="115"/>
                  <a:pt x="57" y="115"/>
                  <a:pt x="57" y="115"/>
                </a:cubicBezTo>
                <a:cubicBezTo>
                  <a:pt x="64" y="136"/>
                  <a:pt x="64" y="136"/>
                  <a:pt x="64" y="136"/>
                </a:cubicBezTo>
                <a:cubicBezTo>
                  <a:pt x="46" y="123"/>
                  <a:pt x="46" y="123"/>
                  <a:pt x="46" y="123"/>
                </a:cubicBezTo>
                <a:cubicBezTo>
                  <a:pt x="28" y="136"/>
                  <a:pt x="28" y="136"/>
                  <a:pt x="28" y="136"/>
                </a:cubicBezTo>
                <a:cubicBezTo>
                  <a:pt x="35" y="115"/>
                  <a:pt x="35" y="115"/>
                  <a:pt x="35" y="115"/>
                </a:cubicBezTo>
                <a:cubicBezTo>
                  <a:pt x="17" y="102"/>
                  <a:pt x="17" y="102"/>
                  <a:pt x="17" y="102"/>
                </a:cubicBezTo>
                <a:cubicBezTo>
                  <a:pt x="39" y="102"/>
                  <a:pt x="39" y="102"/>
                  <a:pt x="39" y="102"/>
                </a:cubicBezTo>
                <a:cubicBezTo>
                  <a:pt x="46" y="81"/>
                  <a:pt x="46" y="81"/>
                  <a:pt x="46" y="81"/>
                </a:cubicBezTo>
                <a:close/>
                <a:moveTo>
                  <a:pt x="0" y="0"/>
                </a:moveTo>
                <a:cubicBezTo>
                  <a:pt x="15" y="0"/>
                  <a:pt x="15" y="0"/>
                  <a:pt x="15" y="0"/>
                </a:cubicBezTo>
                <a:cubicBezTo>
                  <a:pt x="15" y="45"/>
                  <a:pt x="15" y="45"/>
                  <a:pt x="15" y="45"/>
                </a:cubicBezTo>
                <a:cubicBezTo>
                  <a:pt x="0" y="34"/>
                  <a:pt x="0" y="34"/>
                  <a:pt x="0" y="34"/>
                </a:cubicBezTo>
                <a:cubicBezTo>
                  <a:pt x="0" y="0"/>
                  <a:pt x="0" y="0"/>
                  <a:pt x="0" y="0"/>
                </a:cubicBezTo>
                <a:close/>
                <a:moveTo>
                  <a:pt x="25" y="0"/>
                </a:moveTo>
                <a:cubicBezTo>
                  <a:pt x="67" y="0"/>
                  <a:pt x="67" y="0"/>
                  <a:pt x="67" y="0"/>
                </a:cubicBezTo>
                <a:cubicBezTo>
                  <a:pt x="67" y="53"/>
                  <a:pt x="67" y="53"/>
                  <a:pt x="67" y="53"/>
                </a:cubicBezTo>
                <a:cubicBezTo>
                  <a:pt x="46" y="70"/>
                  <a:pt x="46" y="70"/>
                  <a:pt x="46" y="70"/>
                </a:cubicBezTo>
                <a:cubicBezTo>
                  <a:pt x="25" y="53"/>
                  <a:pt x="25" y="53"/>
                  <a:pt x="25" y="53"/>
                </a:cubicBezTo>
                <a:cubicBezTo>
                  <a:pt x="25" y="0"/>
                  <a:pt x="25" y="0"/>
                  <a:pt x="25" y="0"/>
                </a:cubicBezTo>
                <a:close/>
                <a:moveTo>
                  <a:pt x="77" y="0"/>
                </a:moveTo>
                <a:cubicBezTo>
                  <a:pt x="92" y="0"/>
                  <a:pt x="92" y="0"/>
                  <a:pt x="92" y="0"/>
                </a:cubicBezTo>
                <a:cubicBezTo>
                  <a:pt x="92" y="34"/>
                  <a:pt x="92" y="34"/>
                  <a:pt x="92" y="34"/>
                </a:cubicBezTo>
                <a:cubicBezTo>
                  <a:pt x="77" y="45"/>
                  <a:pt x="77" y="45"/>
                  <a:pt x="77" y="45"/>
                </a:cubicBezTo>
                <a:cubicBezTo>
                  <a:pt x="77" y="0"/>
                  <a:pt x="77" y="0"/>
                  <a:pt x="77" y="0"/>
                </a:cubicBezTo>
                <a:close/>
              </a:path>
            </a:pathLst>
          </a:custGeom>
          <a:solidFill>
            <a:srgbClr val="FFFFFF"/>
          </a:solidFill>
          <a:ln w="9525">
            <a:noFill/>
            <a:round/>
          </a:ln>
        </p:spPr>
        <p:txBody>
          <a:bodyPr vert="horz" wrap="square" lIns="91440" tIns="45720" rIns="91440" bIns="45720" numCol="1" anchor="t" anchorCtr="0" compatLnSpc="1"/>
          <a:lstStyle/>
          <a:p>
            <a:pPr eaLnBrk="0" fontAlgn="base" hangingPunct="0">
              <a:spcBef>
                <a:spcPct val="0"/>
              </a:spcBef>
              <a:spcAft>
                <a:spcPct val="0"/>
              </a:spcAft>
            </a:pPr>
            <a:endParaRPr lang="zh-CN" altLang="en-US">
              <a:solidFill>
                <a:srgbClr val="000000"/>
              </a:solidFill>
              <a:cs typeface="+mn-ea"/>
              <a:sym typeface="+mn-lt"/>
            </a:endParaRPr>
          </a:p>
        </p:txBody>
      </p:sp>
      <p:grpSp>
        <p:nvGrpSpPr>
          <p:cNvPr id="21" name="组合 20"/>
          <p:cNvGrpSpPr/>
          <p:nvPr/>
        </p:nvGrpSpPr>
        <p:grpSpPr>
          <a:xfrm>
            <a:off x="251226" y="77873"/>
            <a:ext cx="1464068" cy="1662660"/>
            <a:chOff x="158801" y="7979"/>
            <a:chExt cx="2018187" cy="2291944"/>
          </a:xfrm>
        </p:grpSpPr>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58801" y="7979"/>
              <a:ext cx="1433412" cy="1433412"/>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007438" y="1130373"/>
              <a:ext cx="1169550" cy="1169550"/>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grpSp>
      <p:sp>
        <p:nvSpPr>
          <p:cNvPr id="3" name="文本框 2"/>
          <p:cNvSpPr txBox="1"/>
          <p:nvPr/>
        </p:nvSpPr>
        <p:spPr>
          <a:xfrm>
            <a:off x="1291076" y="159844"/>
            <a:ext cx="4064000" cy="583565"/>
          </a:xfrm>
          <a:prstGeom prst="rect">
            <a:avLst/>
          </a:prstGeom>
          <a:noFill/>
        </p:spPr>
        <p:txBody>
          <a:bodyPr wrap="square" rtlCol="0">
            <a:spAutoFit/>
          </a:bodyPr>
          <a:lstStyle/>
          <a:p>
            <a:r>
              <a:rPr lang="zh-CN" altLang="en-US" sz="3200" dirty="0">
                <a:solidFill>
                  <a:srgbClr val="93B0C1"/>
                </a:solidFill>
              </a:rPr>
              <a:t>抓取部分设计</a:t>
            </a:r>
          </a:p>
        </p:txBody>
      </p:sp>
      <p:sp>
        <p:nvSpPr>
          <p:cNvPr id="9" name="文本框 8"/>
          <p:cNvSpPr txBox="1"/>
          <p:nvPr/>
        </p:nvSpPr>
        <p:spPr>
          <a:xfrm>
            <a:off x="982060" y="922238"/>
            <a:ext cx="10429240" cy="5495290"/>
          </a:xfrm>
          <a:prstGeom prst="rect">
            <a:avLst/>
          </a:prstGeom>
          <a:noFill/>
        </p:spPr>
        <p:txBody>
          <a:bodyPr wrap="square" rtlCol="0">
            <a:noAutofit/>
          </a:bodyPr>
          <a:lstStyle/>
          <a:p>
            <a:r>
              <a:rPr lang="en-US" altLang="zh-CN" sz="2400" dirty="0"/>
              <a:t>	</a:t>
            </a:r>
            <a:r>
              <a:rPr lang="zh-CN" altLang="en-US" sz="2400" dirty="0"/>
              <a:t>末端夹具的驱动并未采取与移动方案中相同的</a:t>
            </a:r>
            <a:r>
              <a:rPr lang="en-US" altLang="zh-CN" sz="2400" dirty="0"/>
              <a:t>42</a:t>
            </a:r>
            <a:r>
              <a:rPr lang="zh-CN" altLang="en-US" sz="2400" dirty="0"/>
              <a:t>步进电机，而是采用了舵机来实现。</a:t>
            </a:r>
            <a:endParaRPr lang="en-US" altLang="zh-CN" sz="2400" dirty="0"/>
          </a:p>
          <a:p>
            <a:r>
              <a:rPr lang="en-US" altLang="zh-CN" sz="2400" dirty="0"/>
              <a:t>	</a:t>
            </a:r>
            <a:r>
              <a:rPr lang="zh-CN" altLang="en-US" sz="2400" dirty="0"/>
              <a:t>理由如下：</a:t>
            </a:r>
            <a:endParaRPr lang="en-US" altLang="zh-CN" sz="2400" dirty="0"/>
          </a:p>
          <a:p>
            <a:r>
              <a:rPr lang="en-US" altLang="zh-CN" sz="2400" dirty="0"/>
              <a:t>	</a:t>
            </a:r>
            <a:r>
              <a:rPr lang="en-US" altLang="zh-CN" sz="2400" b="1" dirty="0"/>
              <a:t>·</a:t>
            </a:r>
            <a:r>
              <a:rPr lang="zh-CN" altLang="en-US" sz="2400" b="1" dirty="0"/>
              <a:t>精度更高：</a:t>
            </a:r>
            <a:r>
              <a:rPr lang="zh-CN" altLang="en-US" sz="2400" dirty="0"/>
              <a:t>实现了位置，速度和力矩的闭环控制；克服了步进电机失步的问题；</a:t>
            </a:r>
            <a:endParaRPr lang="en-US" altLang="zh-CN" sz="2400" dirty="0"/>
          </a:p>
          <a:p>
            <a:endParaRPr lang="en-US" altLang="zh-CN" sz="2400" dirty="0"/>
          </a:p>
          <a:p>
            <a:r>
              <a:rPr lang="en-US" altLang="zh-CN" sz="2400" dirty="0"/>
              <a:t>	</a:t>
            </a:r>
            <a:r>
              <a:rPr lang="en-US" altLang="zh-CN" sz="2400" b="1" dirty="0"/>
              <a:t>·</a:t>
            </a:r>
            <a:r>
              <a:rPr lang="zh-CN" altLang="en-US" sz="2400" b="1" dirty="0"/>
              <a:t>适应性强：</a:t>
            </a:r>
            <a:r>
              <a:rPr lang="zh-CN" altLang="en-US" sz="2400" dirty="0"/>
              <a:t>抗过载能力强，能承受三倍于额定转矩的负载，对有瞬间负载波动和要求快速起动的场合特别适用；</a:t>
            </a:r>
            <a:endParaRPr lang="en-US" altLang="zh-CN" sz="2400" dirty="0"/>
          </a:p>
          <a:p>
            <a:endParaRPr lang="en-US" altLang="zh-CN" sz="2400" dirty="0"/>
          </a:p>
          <a:p>
            <a:r>
              <a:rPr lang="en-US" altLang="zh-CN" sz="2400" b="1" dirty="0"/>
              <a:t>	·</a:t>
            </a:r>
            <a:r>
              <a:rPr lang="zh-CN" altLang="en-US" sz="2400" b="1" dirty="0"/>
              <a:t>安全系数高：</a:t>
            </a:r>
            <a:r>
              <a:rPr lang="zh-CN" altLang="en-US" sz="2400" dirty="0"/>
              <a:t>发热和噪音明显降低；</a:t>
            </a:r>
            <a:endParaRPr lang="en-US" altLang="zh-CN" sz="2400" dirty="0"/>
          </a:p>
          <a:p>
            <a:endParaRPr lang="en-US" altLang="zh-CN" sz="2400" dirty="0"/>
          </a:p>
          <a:p>
            <a:r>
              <a:rPr lang="en-US" altLang="zh-CN" sz="2400" b="1" dirty="0"/>
              <a:t>	·</a:t>
            </a:r>
            <a:r>
              <a:rPr lang="zh-CN" altLang="en-US" sz="2400" b="1" dirty="0"/>
              <a:t>扭矩可调节：</a:t>
            </a:r>
            <a:r>
              <a:rPr lang="zh-CN" altLang="en-US" sz="2400" dirty="0"/>
              <a:t>防止扭矩过大损伤“货物“或者扭矩过小而拿不起”货物”。</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77E7B444-6F8B-892B-922F-85A5933AF520}"/>
              </a:ext>
            </a:extLst>
          </p:cNvPr>
          <p:cNvGrpSpPr/>
          <p:nvPr/>
        </p:nvGrpSpPr>
        <p:grpSpPr>
          <a:xfrm>
            <a:off x="212286" y="357809"/>
            <a:ext cx="3810807" cy="3309826"/>
            <a:chOff x="212286" y="357809"/>
            <a:chExt cx="3810807" cy="3309826"/>
          </a:xfrm>
        </p:grpSpPr>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rcRect r="26428"/>
            <a:stretch>
              <a:fillRect/>
            </a:stretch>
          </p:blipFill>
          <p:spPr>
            <a:xfrm>
              <a:off x="212286" y="357809"/>
              <a:ext cx="3810807" cy="3309826"/>
            </a:xfrm>
            <a:custGeom>
              <a:avLst/>
              <a:gdLst>
                <a:gd name="connsiteX0" fmla="*/ 0 w 3810807"/>
                <a:gd name="connsiteY0" fmla="*/ 0 h 3309826"/>
                <a:gd name="connsiteX1" fmla="*/ 3810807 w 3810807"/>
                <a:gd name="connsiteY1" fmla="*/ 0 h 3309826"/>
                <a:gd name="connsiteX2" fmla="*/ 3810807 w 3810807"/>
                <a:gd name="connsiteY2" fmla="*/ 2095695 h 3309826"/>
                <a:gd name="connsiteX3" fmla="*/ 3800757 w 3810807"/>
                <a:gd name="connsiteY3" fmla="*/ 2095695 h 3309826"/>
                <a:gd name="connsiteX4" fmla="*/ 3800757 w 3810807"/>
                <a:gd name="connsiteY4" fmla="*/ 3309826 h 3309826"/>
                <a:gd name="connsiteX5" fmla="*/ 0 w 3810807"/>
                <a:gd name="connsiteY5" fmla="*/ 3309826 h 330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807" h="3309826">
                  <a:moveTo>
                    <a:pt x="0" y="0"/>
                  </a:moveTo>
                  <a:lnTo>
                    <a:pt x="3810807" y="0"/>
                  </a:lnTo>
                  <a:lnTo>
                    <a:pt x="3810807" y="2095695"/>
                  </a:lnTo>
                  <a:lnTo>
                    <a:pt x="3800757" y="2095695"/>
                  </a:lnTo>
                  <a:lnTo>
                    <a:pt x="3800757" y="3309826"/>
                  </a:lnTo>
                  <a:lnTo>
                    <a:pt x="0" y="3309826"/>
                  </a:lnTo>
                  <a:close/>
                </a:path>
              </a:pathLst>
            </a:custGeom>
          </p:spPr>
        </p:pic>
        <p:sp>
          <p:nvSpPr>
            <p:cNvPr id="7" name="文本框 6"/>
            <p:cNvSpPr txBox="1"/>
            <p:nvPr/>
          </p:nvSpPr>
          <p:spPr>
            <a:xfrm>
              <a:off x="1062282" y="1378854"/>
              <a:ext cx="914400" cy="830997"/>
            </a:xfrm>
            <a:prstGeom prst="rect">
              <a:avLst/>
            </a:prstGeom>
            <a:noFill/>
          </p:spPr>
          <p:txBody>
            <a:bodyPr wrap="square" rtlCol="0">
              <a:spAutoFit/>
            </a:bodyPr>
            <a:lstStyle>
              <a:defPPr>
                <a:defRPr lang="zh-CN"/>
              </a:defPPr>
              <a:lvl1pPr>
                <a:defRPr sz="6000">
                  <a:solidFill>
                    <a:srgbClr val="93B0C1"/>
                  </a:solidFill>
                  <a:latin typeface="方正准圆_GBK" panose="03000509000000000000" pitchFamily="65" charset="-122"/>
                  <a:ea typeface="方正准圆_GBK" panose="03000509000000000000" pitchFamily="65" charset="-122"/>
                </a:defRPr>
              </a:lvl1pPr>
            </a:lstStyle>
            <a:p>
              <a:r>
                <a:rPr lang="zh-CN" altLang="en-US" sz="4800" b="1" dirty="0">
                  <a:latin typeface="+mn-lt"/>
                  <a:ea typeface="+mn-ea"/>
                  <a:cs typeface="+mn-ea"/>
                  <a:sym typeface="+mn-lt"/>
                </a:rPr>
                <a:t>目</a:t>
              </a:r>
            </a:p>
          </p:txBody>
        </p:sp>
        <p:sp>
          <p:nvSpPr>
            <p:cNvPr id="9" name="文本框 8"/>
            <p:cNvSpPr txBox="1"/>
            <p:nvPr/>
          </p:nvSpPr>
          <p:spPr>
            <a:xfrm>
              <a:off x="1976681" y="1378854"/>
              <a:ext cx="914400" cy="830997"/>
            </a:xfrm>
            <a:prstGeom prst="rect">
              <a:avLst/>
            </a:prstGeom>
            <a:noFill/>
          </p:spPr>
          <p:txBody>
            <a:bodyPr wrap="square" rtlCol="0">
              <a:spAutoFit/>
            </a:bodyPr>
            <a:lstStyle>
              <a:defPPr>
                <a:defRPr lang="zh-CN"/>
              </a:defPPr>
              <a:lvl1pPr>
                <a:defRPr sz="6000">
                  <a:solidFill>
                    <a:srgbClr val="93B0C1"/>
                  </a:solidFill>
                  <a:latin typeface="方正准圆_GBK" panose="03000509000000000000" pitchFamily="65" charset="-122"/>
                  <a:ea typeface="方正准圆_GBK" panose="03000509000000000000" pitchFamily="65" charset="-122"/>
                </a:defRPr>
              </a:lvl1pPr>
            </a:lstStyle>
            <a:p>
              <a:r>
                <a:rPr lang="zh-CN" altLang="en-US" sz="4800" b="1" dirty="0">
                  <a:latin typeface="+mn-lt"/>
                  <a:ea typeface="+mn-ea"/>
                  <a:cs typeface="+mn-ea"/>
                  <a:sym typeface="+mn-lt"/>
                </a:rPr>
                <a:t>录</a:t>
              </a:r>
            </a:p>
          </p:txBody>
        </p:sp>
        <p:sp>
          <p:nvSpPr>
            <p:cNvPr id="11" name="文本框 10"/>
            <p:cNvSpPr txBox="1"/>
            <p:nvPr/>
          </p:nvSpPr>
          <p:spPr>
            <a:xfrm>
              <a:off x="960684" y="2093685"/>
              <a:ext cx="2054626" cy="461665"/>
            </a:xfrm>
            <a:prstGeom prst="rect">
              <a:avLst/>
            </a:prstGeom>
            <a:noFill/>
          </p:spPr>
          <p:txBody>
            <a:bodyPr wrap="square" rtlCol="0">
              <a:spAutoFit/>
            </a:bodyPr>
            <a:lstStyle>
              <a:defPPr>
                <a:defRPr lang="zh-CN"/>
              </a:defPPr>
              <a:lvl1pPr>
                <a:defRPr sz="6000">
                  <a:solidFill>
                    <a:srgbClr val="93B0C1"/>
                  </a:solidFill>
                  <a:latin typeface="方正准圆_GBK" panose="03000509000000000000" pitchFamily="65" charset="-122"/>
                  <a:ea typeface="方正准圆_GBK" panose="03000509000000000000" pitchFamily="65" charset="-122"/>
                </a:defRPr>
              </a:lvl1pPr>
            </a:lstStyle>
            <a:p>
              <a:pPr algn="ctr"/>
              <a:r>
                <a:rPr lang="en-US" altLang="zh-CN" sz="2400" dirty="0">
                  <a:latin typeface="+mn-lt"/>
                  <a:ea typeface="+mn-ea"/>
                  <a:cs typeface="+mn-ea"/>
                  <a:sym typeface="+mn-lt"/>
                </a:rPr>
                <a:t>CONTENTS</a:t>
              </a:r>
              <a:endParaRPr lang="zh-CN" altLang="en-US" sz="4800" dirty="0">
                <a:latin typeface="+mn-lt"/>
                <a:ea typeface="+mn-ea"/>
                <a:cs typeface="+mn-ea"/>
                <a:sym typeface="+mn-lt"/>
              </a:endParaRPr>
            </a:p>
          </p:txBody>
        </p:sp>
      </p:grpSp>
      <p:grpSp>
        <p:nvGrpSpPr>
          <p:cNvPr id="33" name="组合 32">
            <a:extLst>
              <a:ext uri="{FF2B5EF4-FFF2-40B4-BE49-F238E27FC236}">
                <a16:creationId xmlns:a16="http://schemas.microsoft.com/office/drawing/2014/main" id="{3ACBAFA0-5C0D-72B5-088D-5DA4FE1D5DC0}"/>
              </a:ext>
            </a:extLst>
          </p:cNvPr>
          <p:cNvGrpSpPr/>
          <p:nvPr/>
        </p:nvGrpSpPr>
        <p:grpSpPr>
          <a:xfrm>
            <a:off x="9939027" y="4136643"/>
            <a:ext cx="2018187" cy="2649425"/>
            <a:chOff x="9939027" y="4136643"/>
            <a:chExt cx="2018187" cy="2649425"/>
          </a:xfrm>
        </p:grpSpPr>
        <p:pic>
          <p:nvPicPr>
            <p:cNvPr id="35" name="图片 3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9939027" y="4136643"/>
              <a:ext cx="1433412" cy="1433412"/>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pic>
          <p:nvPicPr>
            <p:cNvPr id="36" name="图片 3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0787664" y="5259037"/>
              <a:ext cx="1169550" cy="1169550"/>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pic>
          <p:nvPicPr>
            <p:cNvPr id="37" name="图片 3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0131970" y="5948616"/>
              <a:ext cx="837452" cy="837452"/>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sp>
          <p:nvSpPr>
            <p:cNvPr id="38" name="椭圆 37"/>
            <p:cNvSpPr/>
            <p:nvPr/>
          </p:nvSpPr>
          <p:spPr>
            <a:xfrm>
              <a:off x="10354899" y="4552515"/>
              <a:ext cx="601668" cy="601668"/>
            </a:xfrm>
            <a:prstGeom prst="ellipse">
              <a:avLst/>
            </a:prstGeom>
            <a:noFill/>
            <a:ln w="25400">
              <a:solidFill>
                <a:srgbClr val="B6C3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p:cNvSpPr/>
            <p:nvPr/>
          </p:nvSpPr>
          <p:spPr>
            <a:xfrm>
              <a:off x="11129234" y="5595871"/>
              <a:ext cx="495882" cy="495882"/>
            </a:xfrm>
            <a:prstGeom prst="ellipse">
              <a:avLst/>
            </a:prstGeom>
            <a:noFill/>
            <a:ln w="25400">
              <a:solidFill>
                <a:srgbClr val="B6C3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p:cNvSpPr/>
            <p:nvPr/>
          </p:nvSpPr>
          <p:spPr>
            <a:xfrm>
              <a:off x="10365669" y="6185333"/>
              <a:ext cx="348108" cy="348108"/>
            </a:xfrm>
            <a:prstGeom prst="ellipse">
              <a:avLst/>
            </a:prstGeom>
            <a:noFill/>
            <a:ln w="25400">
              <a:solidFill>
                <a:srgbClr val="B6C3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4" name="组合 33">
            <a:extLst>
              <a:ext uri="{FF2B5EF4-FFF2-40B4-BE49-F238E27FC236}">
                <a16:creationId xmlns:a16="http://schemas.microsoft.com/office/drawing/2014/main" id="{F26E9C96-A723-671B-FCDE-98D904F6ADA8}"/>
              </a:ext>
            </a:extLst>
          </p:cNvPr>
          <p:cNvGrpSpPr/>
          <p:nvPr/>
        </p:nvGrpSpPr>
        <p:grpSpPr>
          <a:xfrm>
            <a:off x="4416309" y="958229"/>
            <a:ext cx="3825582" cy="770148"/>
            <a:chOff x="4416309" y="958229"/>
            <a:chExt cx="3825582" cy="770148"/>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6309" y="958229"/>
              <a:ext cx="770148" cy="770148"/>
            </a:xfrm>
            <a:prstGeom prst="rect">
              <a:avLst/>
            </a:prstGeom>
          </p:spPr>
        </p:pic>
        <p:grpSp>
          <p:nvGrpSpPr>
            <p:cNvPr id="20" name="组合 19">
              <a:extLst>
                <a:ext uri="{FF2B5EF4-FFF2-40B4-BE49-F238E27FC236}">
                  <a16:creationId xmlns:a16="http://schemas.microsoft.com/office/drawing/2014/main" id="{22EC0047-3908-538B-5BEA-C4D190719383}"/>
                </a:ext>
              </a:extLst>
            </p:cNvPr>
            <p:cNvGrpSpPr/>
            <p:nvPr/>
          </p:nvGrpSpPr>
          <p:grpSpPr>
            <a:xfrm>
              <a:off x="4534301" y="1110651"/>
              <a:ext cx="3707590" cy="590662"/>
              <a:chOff x="4534301" y="1110651"/>
              <a:chExt cx="3707590" cy="590662"/>
            </a:xfrm>
          </p:grpSpPr>
          <p:sp>
            <p:nvSpPr>
              <p:cNvPr id="3" name="TextBox 80"/>
              <p:cNvSpPr txBox="1"/>
              <p:nvPr/>
            </p:nvSpPr>
            <p:spPr>
              <a:xfrm>
                <a:off x="5172992" y="1117748"/>
                <a:ext cx="3068899" cy="583565"/>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en-US" altLang="zh-CN" sz="3200" dirty="0">
                    <a:solidFill>
                      <a:srgbClr val="93B0C1"/>
                    </a:solidFill>
                    <a:latin typeface="+mn-lt"/>
                    <a:ea typeface="+mn-ea"/>
                    <a:cs typeface="+mn-ea"/>
                    <a:sym typeface="+mn-lt"/>
                  </a:rPr>
                  <a:t> </a:t>
                </a:r>
                <a:r>
                  <a:rPr lang="zh-CN" altLang="en-US" sz="3200" dirty="0">
                    <a:solidFill>
                      <a:srgbClr val="93B0C1"/>
                    </a:solidFill>
                    <a:latin typeface="+mn-lt"/>
                    <a:ea typeface="+mn-ea"/>
                    <a:cs typeface="+mn-ea"/>
                    <a:sym typeface="+mn-lt"/>
                  </a:rPr>
                  <a:t>环境背景</a:t>
                </a:r>
              </a:p>
            </p:txBody>
          </p:sp>
          <p:sp>
            <p:nvSpPr>
              <p:cNvPr id="4" name="文本框 3"/>
              <p:cNvSpPr txBox="1"/>
              <p:nvPr/>
            </p:nvSpPr>
            <p:spPr>
              <a:xfrm>
                <a:off x="4534301" y="1110651"/>
                <a:ext cx="669052" cy="523220"/>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en-US" altLang="zh-CN" sz="2800" dirty="0">
                    <a:solidFill>
                      <a:srgbClr val="99B4C4"/>
                    </a:solidFill>
                    <a:latin typeface="+mn-lt"/>
                    <a:ea typeface="+mn-ea"/>
                    <a:cs typeface="+mn-ea"/>
                    <a:sym typeface="+mn-lt"/>
                  </a:rPr>
                  <a:t>01</a:t>
                </a:r>
                <a:endParaRPr lang="zh-CN" altLang="en-US" sz="2800" dirty="0">
                  <a:solidFill>
                    <a:srgbClr val="99B4C4"/>
                  </a:solidFill>
                  <a:latin typeface="+mn-lt"/>
                  <a:ea typeface="+mn-ea"/>
                  <a:cs typeface="+mn-ea"/>
                  <a:sym typeface="+mn-lt"/>
                </a:endParaRPr>
              </a:p>
            </p:txBody>
          </p:sp>
        </p:grpSp>
      </p:grpSp>
      <p:grpSp>
        <p:nvGrpSpPr>
          <p:cNvPr id="42" name="组合 41">
            <a:extLst>
              <a:ext uri="{FF2B5EF4-FFF2-40B4-BE49-F238E27FC236}">
                <a16:creationId xmlns:a16="http://schemas.microsoft.com/office/drawing/2014/main" id="{FABFA127-90B2-737E-CA21-717F56AA5000}"/>
              </a:ext>
            </a:extLst>
          </p:cNvPr>
          <p:cNvGrpSpPr/>
          <p:nvPr/>
        </p:nvGrpSpPr>
        <p:grpSpPr>
          <a:xfrm>
            <a:off x="4438965" y="2846825"/>
            <a:ext cx="4753739" cy="770148"/>
            <a:chOff x="4438965" y="2667142"/>
            <a:chExt cx="4753739" cy="770148"/>
          </a:xfrm>
        </p:grpSpPr>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8965" y="2667142"/>
              <a:ext cx="770148" cy="770148"/>
            </a:xfrm>
            <a:prstGeom prst="rect">
              <a:avLst/>
            </a:prstGeom>
          </p:spPr>
        </p:pic>
        <p:grpSp>
          <p:nvGrpSpPr>
            <p:cNvPr id="22" name="组合 21">
              <a:extLst>
                <a:ext uri="{FF2B5EF4-FFF2-40B4-BE49-F238E27FC236}">
                  <a16:creationId xmlns:a16="http://schemas.microsoft.com/office/drawing/2014/main" id="{B18209CE-E1D9-B5F2-1949-135110CEC1FD}"/>
                </a:ext>
              </a:extLst>
            </p:cNvPr>
            <p:cNvGrpSpPr/>
            <p:nvPr/>
          </p:nvGrpSpPr>
          <p:grpSpPr>
            <a:xfrm>
              <a:off x="4546896" y="2783802"/>
              <a:ext cx="4645808" cy="597616"/>
              <a:chOff x="4546896" y="2783802"/>
              <a:chExt cx="4645808" cy="597616"/>
            </a:xfrm>
          </p:grpSpPr>
          <p:sp>
            <p:nvSpPr>
              <p:cNvPr id="25" name="文本框 24"/>
              <p:cNvSpPr txBox="1"/>
              <p:nvPr/>
            </p:nvSpPr>
            <p:spPr>
              <a:xfrm>
                <a:off x="4546896" y="2783802"/>
                <a:ext cx="614655" cy="523220"/>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en-US" altLang="zh-CN" sz="2800" dirty="0">
                    <a:solidFill>
                      <a:srgbClr val="99B4C4"/>
                    </a:solidFill>
                    <a:latin typeface="+mn-lt"/>
                    <a:ea typeface="+mn-ea"/>
                    <a:cs typeface="+mn-ea"/>
                    <a:sym typeface="+mn-lt"/>
                  </a:rPr>
                  <a:t>03</a:t>
                </a:r>
                <a:endParaRPr lang="zh-CN" altLang="en-US" sz="2800" dirty="0">
                  <a:solidFill>
                    <a:srgbClr val="99B4C4"/>
                  </a:solidFill>
                  <a:latin typeface="+mn-lt"/>
                  <a:ea typeface="+mn-ea"/>
                  <a:cs typeface="+mn-ea"/>
                  <a:sym typeface="+mn-lt"/>
                </a:endParaRPr>
              </a:p>
            </p:txBody>
          </p:sp>
          <p:sp>
            <p:nvSpPr>
              <p:cNvPr id="5" name="文本框 4"/>
              <p:cNvSpPr txBox="1"/>
              <p:nvPr/>
            </p:nvSpPr>
            <p:spPr>
              <a:xfrm>
                <a:off x="5128704" y="2797853"/>
                <a:ext cx="4064000" cy="583565"/>
              </a:xfrm>
              <a:prstGeom prst="rect">
                <a:avLst/>
              </a:prstGeom>
              <a:noFill/>
            </p:spPr>
            <p:txBody>
              <a:bodyPr wrap="square" rtlCol="0">
                <a:spAutoFit/>
              </a:bodyPr>
              <a:lstStyle/>
              <a:p>
                <a:r>
                  <a:rPr lang="en-US" altLang="zh-CN" sz="3200" dirty="0">
                    <a:solidFill>
                      <a:srgbClr val="93B0C1"/>
                    </a:solidFill>
                  </a:rPr>
                  <a:t>  </a:t>
                </a:r>
                <a:r>
                  <a:rPr lang="zh-CN" altLang="en-US" sz="3200" dirty="0">
                    <a:solidFill>
                      <a:srgbClr val="93B0C1"/>
                    </a:solidFill>
                  </a:rPr>
                  <a:t>整机结构</a:t>
                </a:r>
              </a:p>
            </p:txBody>
          </p:sp>
        </p:grpSp>
      </p:grpSp>
      <p:grpSp>
        <p:nvGrpSpPr>
          <p:cNvPr id="26" name="组合 25">
            <a:extLst>
              <a:ext uri="{FF2B5EF4-FFF2-40B4-BE49-F238E27FC236}">
                <a16:creationId xmlns:a16="http://schemas.microsoft.com/office/drawing/2014/main" id="{B72B43E0-B50E-3DEC-8B18-97C62BF6CB97}"/>
              </a:ext>
            </a:extLst>
          </p:cNvPr>
          <p:cNvGrpSpPr/>
          <p:nvPr/>
        </p:nvGrpSpPr>
        <p:grpSpPr>
          <a:xfrm>
            <a:off x="4416309" y="3782367"/>
            <a:ext cx="5472061" cy="770148"/>
            <a:chOff x="4438965" y="3521112"/>
            <a:chExt cx="5472061" cy="770148"/>
          </a:xfrm>
        </p:grpSpPr>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8965" y="3521112"/>
              <a:ext cx="770148" cy="770148"/>
            </a:xfrm>
            <a:prstGeom prst="rect">
              <a:avLst/>
            </a:prstGeom>
          </p:spPr>
        </p:pic>
        <p:sp>
          <p:nvSpPr>
            <p:cNvPr id="29" name="文本框 28"/>
            <p:cNvSpPr txBox="1"/>
            <p:nvPr/>
          </p:nvSpPr>
          <p:spPr>
            <a:xfrm>
              <a:off x="4521928" y="3667635"/>
              <a:ext cx="664591" cy="523220"/>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en-US" altLang="zh-CN" sz="2800" dirty="0">
                  <a:solidFill>
                    <a:srgbClr val="99B4C4"/>
                  </a:solidFill>
                  <a:latin typeface="+mn-lt"/>
                  <a:ea typeface="+mn-ea"/>
                  <a:cs typeface="+mn-ea"/>
                  <a:sym typeface="+mn-lt"/>
                </a:rPr>
                <a:t>04</a:t>
              </a:r>
              <a:endParaRPr lang="zh-CN" altLang="en-US" sz="2800" dirty="0">
                <a:solidFill>
                  <a:srgbClr val="99B4C4"/>
                </a:solidFill>
                <a:latin typeface="+mn-lt"/>
                <a:ea typeface="+mn-ea"/>
                <a:cs typeface="+mn-ea"/>
                <a:sym typeface="+mn-lt"/>
              </a:endParaRPr>
            </a:p>
          </p:txBody>
        </p:sp>
        <p:sp>
          <p:nvSpPr>
            <p:cNvPr id="6" name="文本框 5"/>
            <p:cNvSpPr txBox="1"/>
            <p:nvPr/>
          </p:nvSpPr>
          <p:spPr>
            <a:xfrm>
              <a:off x="5298386" y="3596306"/>
              <a:ext cx="4612640" cy="619760"/>
            </a:xfrm>
            <a:prstGeom prst="rect">
              <a:avLst/>
            </a:prstGeom>
            <a:noFill/>
          </p:spPr>
          <p:txBody>
            <a:bodyPr wrap="square" rtlCol="0">
              <a:noAutofit/>
            </a:bodyPr>
            <a:lstStyle/>
            <a:p>
              <a:r>
                <a:rPr lang="zh-CN" altLang="en-US" sz="3200" dirty="0">
                  <a:solidFill>
                    <a:srgbClr val="93B0C1"/>
                  </a:solidFill>
                </a:rPr>
                <a:t>材料与零件选择</a:t>
              </a:r>
            </a:p>
          </p:txBody>
        </p:sp>
      </p:grpSp>
      <p:grpSp>
        <p:nvGrpSpPr>
          <p:cNvPr id="27" name="组合 26">
            <a:extLst>
              <a:ext uri="{FF2B5EF4-FFF2-40B4-BE49-F238E27FC236}">
                <a16:creationId xmlns:a16="http://schemas.microsoft.com/office/drawing/2014/main" id="{FE15C29A-058C-A1E0-66AD-54B516E48812}"/>
              </a:ext>
            </a:extLst>
          </p:cNvPr>
          <p:cNvGrpSpPr/>
          <p:nvPr/>
        </p:nvGrpSpPr>
        <p:grpSpPr>
          <a:xfrm>
            <a:off x="4416309" y="4744550"/>
            <a:ext cx="5518269" cy="770148"/>
            <a:chOff x="4420832" y="4359476"/>
            <a:chExt cx="5518269" cy="770148"/>
          </a:xfrm>
        </p:grpSpPr>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0832" y="4359476"/>
              <a:ext cx="770148" cy="770148"/>
            </a:xfrm>
            <a:prstGeom prst="rect">
              <a:avLst/>
            </a:prstGeom>
          </p:spPr>
        </p:pic>
        <p:sp>
          <p:nvSpPr>
            <p:cNvPr id="28" name="文本框 27"/>
            <p:cNvSpPr txBox="1"/>
            <p:nvPr/>
          </p:nvSpPr>
          <p:spPr>
            <a:xfrm>
              <a:off x="4503583" y="4482940"/>
              <a:ext cx="669409" cy="523220"/>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en-US" altLang="zh-CN" sz="2800" dirty="0">
                  <a:solidFill>
                    <a:srgbClr val="99B4C4"/>
                  </a:solidFill>
                  <a:latin typeface="+mn-lt"/>
                  <a:ea typeface="+mn-ea"/>
                  <a:cs typeface="+mn-ea"/>
                  <a:sym typeface="+mn-lt"/>
                </a:rPr>
                <a:t>05</a:t>
              </a:r>
              <a:endParaRPr lang="zh-CN" altLang="en-US" sz="2800" dirty="0">
                <a:solidFill>
                  <a:srgbClr val="99B4C4"/>
                </a:solidFill>
                <a:latin typeface="+mn-lt"/>
                <a:ea typeface="+mn-ea"/>
                <a:cs typeface="+mn-ea"/>
                <a:sym typeface="+mn-lt"/>
              </a:endParaRPr>
            </a:p>
          </p:txBody>
        </p:sp>
        <p:sp>
          <p:nvSpPr>
            <p:cNvPr id="14" name="文本框 13"/>
            <p:cNvSpPr txBox="1"/>
            <p:nvPr/>
          </p:nvSpPr>
          <p:spPr>
            <a:xfrm>
              <a:off x="5326461" y="4439115"/>
              <a:ext cx="4612640" cy="619760"/>
            </a:xfrm>
            <a:prstGeom prst="rect">
              <a:avLst/>
            </a:prstGeom>
            <a:noFill/>
          </p:spPr>
          <p:txBody>
            <a:bodyPr wrap="square" rtlCol="0">
              <a:noAutofit/>
            </a:bodyPr>
            <a:lstStyle/>
            <a:p>
              <a:r>
                <a:rPr lang="zh-CN" altLang="en-US" sz="3200" dirty="0">
                  <a:solidFill>
                    <a:srgbClr val="93B0C1"/>
                  </a:solidFill>
                </a:rPr>
                <a:t>核心选择</a:t>
              </a:r>
            </a:p>
          </p:txBody>
        </p:sp>
      </p:grpSp>
      <p:grpSp>
        <p:nvGrpSpPr>
          <p:cNvPr id="41" name="组合 40">
            <a:extLst>
              <a:ext uri="{FF2B5EF4-FFF2-40B4-BE49-F238E27FC236}">
                <a16:creationId xmlns:a16="http://schemas.microsoft.com/office/drawing/2014/main" id="{2062D3EB-C7BF-AF7D-67C5-E5F9B350AEE2}"/>
              </a:ext>
            </a:extLst>
          </p:cNvPr>
          <p:cNvGrpSpPr/>
          <p:nvPr/>
        </p:nvGrpSpPr>
        <p:grpSpPr>
          <a:xfrm>
            <a:off x="4416309" y="1879839"/>
            <a:ext cx="4771682" cy="793552"/>
            <a:chOff x="4438965" y="1812685"/>
            <a:chExt cx="4771682" cy="793552"/>
          </a:xfrm>
        </p:grpSpPr>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8965" y="1812685"/>
              <a:ext cx="770148" cy="770148"/>
            </a:xfrm>
            <a:prstGeom prst="rect">
              <a:avLst/>
            </a:prstGeom>
          </p:spPr>
        </p:pic>
        <p:grpSp>
          <p:nvGrpSpPr>
            <p:cNvPr id="21" name="组合 20">
              <a:extLst>
                <a:ext uri="{FF2B5EF4-FFF2-40B4-BE49-F238E27FC236}">
                  <a16:creationId xmlns:a16="http://schemas.microsoft.com/office/drawing/2014/main" id="{70DD47B8-D4C9-4BF9-FC2F-B84E16BB181C}"/>
                </a:ext>
              </a:extLst>
            </p:cNvPr>
            <p:cNvGrpSpPr/>
            <p:nvPr/>
          </p:nvGrpSpPr>
          <p:grpSpPr>
            <a:xfrm>
              <a:off x="4514252" y="1948241"/>
              <a:ext cx="4696395" cy="657996"/>
              <a:chOff x="4514252" y="1948241"/>
              <a:chExt cx="4696395" cy="657996"/>
            </a:xfrm>
          </p:grpSpPr>
          <p:sp>
            <p:nvSpPr>
              <p:cNvPr id="12" name="文本框 11"/>
              <p:cNvSpPr txBox="1"/>
              <p:nvPr/>
            </p:nvSpPr>
            <p:spPr>
              <a:xfrm>
                <a:off x="4514252" y="1948241"/>
                <a:ext cx="614655" cy="523220"/>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en-US" altLang="zh-CN" sz="2800" dirty="0">
                    <a:solidFill>
                      <a:srgbClr val="99B4C4"/>
                    </a:solidFill>
                    <a:latin typeface="+mn-lt"/>
                    <a:ea typeface="+mn-ea"/>
                    <a:cs typeface="+mn-ea"/>
                    <a:sym typeface="+mn-lt"/>
                  </a:rPr>
                  <a:t>02</a:t>
                </a:r>
                <a:endParaRPr lang="zh-CN" altLang="en-US" sz="2800" dirty="0">
                  <a:solidFill>
                    <a:srgbClr val="99B4C4"/>
                  </a:solidFill>
                  <a:latin typeface="+mn-lt"/>
                  <a:ea typeface="+mn-ea"/>
                  <a:cs typeface="+mn-ea"/>
                  <a:sym typeface="+mn-lt"/>
                </a:endParaRPr>
              </a:p>
            </p:txBody>
          </p:sp>
          <p:sp>
            <p:nvSpPr>
              <p:cNvPr id="15" name="文本框 14"/>
              <p:cNvSpPr txBox="1"/>
              <p:nvPr/>
            </p:nvSpPr>
            <p:spPr>
              <a:xfrm>
                <a:off x="5226657" y="2039182"/>
                <a:ext cx="3983990" cy="567055"/>
              </a:xfrm>
              <a:prstGeom prst="rect">
                <a:avLst/>
              </a:prstGeom>
              <a:noFill/>
            </p:spPr>
            <p:txBody>
              <a:bodyPr wrap="square" rtlCol="0">
                <a:noAutofit/>
              </a:bodyPr>
              <a:lstStyle/>
              <a:p>
                <a:r>
                  <a:rPr lang="en-US" altLang="zh-CN" sz="3200" dirty="0">
                    <a:solidFill>
                      <a:srgbClr val="93B0C1"/>
                    </a:solidFill>
                  </a:rPr>
                  <a:t> </a:t>
                </a:r>
                <a:r>
                  <a:rPr lang="zh-CN" altLang="en-US" sz="3200" dirty="0">
                    <a:solidFill>
                      <a:srgbClr val="93B0C1"/>
                    </a:solidFill>
                  </a:rPr>
                  <a:t>方案概述</a:t>
                </a:r>
              </a:p>
            </p:txBody>
          </p:sp>
        </p:gr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left)">
                                      <p:cBhvr>
                                        <p:cTn id="13" dur="500"/>
                                        <p:tgtEl>
                                          <p:spTgt spid="34"/>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ipe(left)">
                                      <p:cBhvr>
                                        <p:cTn id="21" dur="500"/>
                                        <p:tgtEl>
                                          <p:spTgt spid="42"/>
                                        </p:tgtEl>
                                      </p:cBhvr>
                                    </p:animEffect>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childTnLst>
                          </p:cTn>
                        </p:par>
                        <p:par>
                          <p:cTn id="26" fill="hold">
                            <p:stCondLst>
                              <p:cond delay="30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par>
                                <p:cTn id="30" presetID="42"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1000"/>
                                        <p:tgtEl>
                                          <p:spTgt spid="33"/>
                                        </p:tgtEl>
                                      </p:cBhvr>
                                    </p:animEffect>
                                    <p:anim calcmode="lin" valueType="num">
                                      <p:cBhvr>
                                        <p:cTn id="33" dur="1000" fill="hold"/>
                                        <p:tgtEl>
                                          <p:spTgt spid="33"/>
                                        </p:tgtEl>
                                        <p:attrNameLst>
                                          <p:attrName>ppt_x</p:attrName>
                                        </p:attrNameLst>
                                      </p:cBhvr>
                                      <p:tavLst>
                                        <p:tav tm="0">
                                          <p:val>
                                            <p:strVal val="#ppt_x"/>
                                          </p:val>
                                        </p:tav>
                                        <p:tav tm="100000">
                                          <p:val>
                                            <p:strVal val="#ppt_x"/>
                                          </p:val>
                                        </p:tav>
                                      </p:tavLst>
                                    </p:anim>
                                    <p:anim calcmode="lin" valueType="num">
                                      <p:cBhvr>
                                        <p:cTn id="3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74"/>
          <p:cNvSpPr txBox="1"/>
          <p:nvPr/>
        </p:nvSpPr>
        <p:spPr>
          <a:xfrm>
            <a:off x="1021392" y="319661"/>
            <a:ext cx="3031475" cy="521970"/>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zh-CN" altLang="en-US" sz="2800" dirty="0">
                <a:solidFill>
                  <a:srgbClr val="93B0C1"/>
                </a:solidFill>
                <a:latin typeface="+mn-lt"/>
                <a:ea typeface="+mn-ea"/>
                <a:cs typeface="+mn-ea"/>
                <a:sym typeface="+mn-lt"/>
              </a:rPr>
              <a:t>电机选择</a:t>
            </a:r>
          </a:p>
        </p:txBody>
      </p:sp>
      <p:pic>
        <p:nvPicPr>
          <p:cNvPr id="35" name="图片 3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4051" y="189674"/>
            <a:ext cx="1039851" cy="1039850"/>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sp>
        <p:nvSpPr>
          <p:cNvPr id="2" name="文本框 1"/>
          <p:cNvSpPr txBox="1"/>
          <p:nvPr/>
        </p:nvSpPr>
        <p:spPr>
          <a:xfrm>
            <a:off x="945515" y="888365"/>
            <a:ext cx="10429240" cy="5495290"/>
          </a:xfrm>
          <a:prstGeom prst="rect">
            <a:avLst/>
          </a:prstGeom>
          <a:noFill/>
        </p:spPr>
        <p:txBody>
          <a:bodyPr wrap="square" rtlCol="0">
            <a:noAutofit/>
          </a:bodyPr>
          <a:lstStyle/>
          <a:p>
            <a:r>
              <a:rPr lang="en-US" altLang="zh-CN" sz="2400" dirty="0"/>
              <a:t>	</a:t>
            </a:r>
            <a:r>
              <a:rPr lang="zh-CN" altLang="en-US" sz="2400" dirty="0"/>
              <a:t>舵机具有高精度的特点。舵机内部有一个精密的位置反馈                    系统，可以实时监测舵机的位置和角度。当控制信号发生变化时，                 舵机可以快速响应并调整自身的位置和角度，从而实现精确的控                  制。这种高精度的特点使得舵机在机器人、航空航天等领域中得到广泛应用。</a:t>
            </a:r>
            <a:endParaRPr lang="en-US" altLang="zh-CN" sz="2400" dirty="0"/>
          </a:p>
          <a:p>
            <a:endParaRPr lang="en-US" altLang="zh-CN" sz="2400" dirty="0"/>
          </a:p>
          <a:p>
            <a:r>
              <a:rPr lang="en-US" altLang="zh-CN" sz="2400" dirty="0"/>
              <a:t>	</a:t>
            </a:r>
            <a:r>
              <a:rPr lang="zh-CN" altLang="en-US" sz="2400" dirty="0"/>
              <a:t>舵机具有高速度的特点。舵机内部的电机可以快速转动，从而实现快速的运动控制。在机器人、航空航天等领域中，需要快速响应和调整的场景很多，舵机的高速度特点可以满足这些需求</a:t>
            </a:r>
            <a:endParaRPr lang="en-US" altLang="zh-CN" sz="2400" dirty="0"/>
          </a:p>
          <a:p>
            <a:r>
              <a:rPr lang="en-US" altLang="zh-CN" sz="2400" dirty="0"/>
              <a:t>	</a:t>
            </a:r>
            <a:r>
              <a:rPr lang="zh-CN" altLang="en-US" sz="2400" dirty="0"/>
              <a:t>第三，舵机具有高扭矩的特点。舵机内部的电机可以提供大量的扭矩，从而可以控制大型机器人或其他设备的运动。在汽车、医疗设备等领域中，需要控制大型设备的运动，舵机的高扭矩特点可以满足这些需求。</a:t>
            </a:r>
            <a:endParaRPr lang="en-US" altLang="zh-CN" sz="2400" dirty="0"/>
          </a:p>
          <a:p>
            <a:r>
              <a:rPr lang="en-US" altLang="zh-CN" sz="2400" dirty="0"/>
              <a:t>	</a:t>
            </a:r>
            <a:r>
              <a:rPr lang="zh-CN" altLang="en-US" sz="2400" dirty="0"/>
              <a:t>舵机具有高可靠性的特点。舵机内部的电机和控制电路都经过精心设计和测试，可以保证长时间稳定运行。在机器人、航空航天等领域中，需要保证设备的可靠性和稳定性，舵机的高可靠性特点可以满足这些需求</a:t>
            </a:r>
            <a:r>
              <a:rPr lang="en-US" altLang="zh-CN" sz="2400" dirty="0"/>
              <a:t>	</a:t>
            </a:r>
            <a:endParaRPr lang="zh-CN" altLang="en-US" sz="2400" dirty="0"/>
          </a:p>
          <a:p>
            <a:endParaRPr lang="zh-CN" altLang="en-US" sz="2400" dirty="0"/>
          </a:p>
        </p:txBody>
      </p:sp>
      <p:pic>
        <p:nvPicPr>
          <p:cNvPr id="5" name="图片 4"/>
          <p:cNvPicPr>
            <a:picLocks noChangeAspect="1"/>
          </p:cNvPicPr>
          <p:nvPr/>
        </p:nvPicPr>
        <p:blipFill>
          <a:blip r:embed="rId4"/>
          <a:stretch>
            <a:fillRect/>
          </a:stretch>
        </p:blipFill>
        <p:spPr>
          <a:xfrm>
            <a:off x="9702963" y="-110837"/>
            <a:ext cx="2639724" cy="21390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74"/>
          <p:cNvSpPr txBox="1"/>
          <p:nvPr/>
        </p:nvSpPr>
        <p:spPr>
          <a:xfrm>
            <a:off x="982060" y="208345"/>
            <a:ext cx="3031475" cy="521970"/>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zh-CN" altLang="en-US" sz="2800" dirty="0">
                <a:solidFill>
                  <a:srgbClr val="93B0C1"/>
                </a:solidFill>
                <a:latin typeface="+mn-lt"/>
                <a:ea typeface="+mn-ea"/>
                <a:cs typeface="+mn-ea"/>
                <a:sym typeface="+mn-lt"/>
              </a:rPr>
              <a:t>避障方案</a:t>
            </a:r>
          </a:p>
        </p:txBody>
      </p:sp>
      <p:pic>
        <p:nvPicPr>
          <p:cNvPr id="35" name="图片 3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4051" y="189674"/>
            <a:ext cx="1039851" cy="1039850"/>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sp>
        <p:nvSpPr>
          <p:cNvPr id="3" name="文本框 2"/>
          <p:cNvSpPr txBox="1"/>
          <p:nvPr/>
        </p:nvSpPr>
        <p:spPr>
          <a:xfrm>
            <a:off x="945800" y="883050"/>
            <a:ext cx="10429240" cy="5495290"/>
          </a:xfrm>
          <a:prstGeom prst="rect">
            <a:avLst/>
          </a:prstGeom>
          <a:noFill/>
        </p:spPr>
        <p:txBody>
          <a:bodyPr wrap="square" rtlCol="0">
            <a:noAutofit/>
          </a:bodyPr>
          <a:lstStyle/>
          <a:p>
            <a:r>
              <a:rPr lang="zh-CN" altLang="en-US" sz="2400" dirty="0"/>
              <a:t>避障一般使用 </a:t>
            </a:r>
            <a:r>
              <a:rPr lang="zh-CN" altLang="en-US" sz="2400" b="1" dirty="0"/>
              <a:t>超声波避障</a:t>
            </a:r>
            <a:r>
              <a:rPr lang="zh-CN" altLang="en-US" sz="2400" dirty="0"/>
              <a:t>或者</a:t>
            </a:r>
            <a:r>
              <a:rPr lang="zh-CN" altLang="en-US" sz="2400" b="1" dirty="0"/>
              <a:t>红外避障</a:t>
            </a:r>
            <a:endParaRPr lang="en-US" altLang="zh-CN" sz="2400" dirty="0"/>
          </a:p>
          <a:p>
            <a:r>
              <a:rPr lang="en-US" altLang="zh-CN" sz="2400" dirty="0"/>
              <a:t>	</a:t>
            </a:r>
            <a:r>
              <a:rPr lang="zh-CN" altLang="en-US" sz="2400" b="1" dirty="0"/>
              <a:t>超声波避障</a:t>
            </a:r>
            <a:r>
              <a:rPr lang="zh-CN" altLang="en-US" sz="2400" dirty="0"/>
              <a:t>，就是利用超声波的作用原理实现避障功能。通过测量超声波从发出到接收的时间差，根据声速（</a:t>
            </a:r>
            <a:r>
              <a:rPr lang="en-US" altLang="zh-CN" sz="2400" dirty="0"/>
              <a:t>340m/s</a:t>
            </a:r>
            <a:r>
              <a:rPr lang="zh-CN" altLang="en-US" sz="2400" dirty="0"/>
              <a:t>）计算出物体的距离，移动时通过一定的策略绕开障碍物的过程。</a:t>
            </a:r>
            <a:endParaRPr lang="en-US" altLang="zh-CN" sz="2400" dirty="0"/>
          </a:p>
          <a:p>
            <a:endParaRPr lang="en-US" altLang="zh-CN" sz="2400" dirty="0"/>
          </a:p>
          <a:p>
            <a:endParaRPr lang="en-US" altLang="zh-CN" sz="2400" dirty="0"/>
          </a:p>
          <a:p>
            <a:endParaRPr lang="en-US" altLang="zh-CN" sz="2400" dirty="0"/>
          </a:p>
          <a:p>
            <a:r>
              <a:rPr lang="en-US" altLang="zh-CN" sz="2400" dirty="0"/>
              <a:t>	</a:t>
            </a:r>
          </a:p>
          <a:p>
            <a:endParaRPr lang="en-US" altLang="zh-CN" sz="2400" dirty="0"/>
          </a:p>
          <a:p>
            <a:r>
              <a:rPr lang="en-US" altLang="zh-CN" sz="2400" dirty="0"/>
              <a:t>	</a:t>
            </a:r>
          </a:p>
          <a:p>
            <a:endParaRPr lang="en-US" altLang="zh-CN" sz="2400" dirty="0"/>
          </a:p>
          <a:p>
            <a:r>
              <a:rPr lang="en-US" altLang="zh-CN" sz="2400" dirty="0"/>
              <a:t>	</a:t>
            </a:r>
            <a:r>
              <a:rPr lang="zh-CN" altLang="en-US" sz="2400" b="1" dirty="0"/>
              <a:t>红外避障</a:t>
            </a:r>
            <a:r>
              <a:rPr lang="zh-CN" altLang="en-US" sz="2400" dirty="0"/>
              <a:t>与超声波避障原理类似，利用红外光的反射，根据光速时间差来测出物体的距离。</a:t>
            </a:r>
          </a:p>
        </p:txBody>
      </p:sp>
      <p:pic>
        <p:nvPicPr>
          <p:cNvPr id="7" name="图片 6"/>
          <p:cNvPicPr>
            <a:picLocks noChangeAspect="1"/>
          </p:cNvPicPr>
          <p:nvPr/>
        </p:nvPicPr>
        <p:blipFill>
          <a:blip r:embed="rId4"/>
          <a:stretch>
            <a:fillRect/>
          </a:stretch>
        </p:blipFill>
        <p:spPr>
          <a:xfrm>
            <a:off x="6096000" y="2190624"/>
            <a:ext cx="4635112" cy="24767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74"/>
          <p:cNvSpPr txBox="1"/>
          <p:nvPr/>
        </p:nvSpPr>
        <p:spPr>
          <a:xfrm>
            <a:off x="982060" y="208345"/>
            <a:ext cx="3031475" cy="521970"/>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zh-CN" altLang="en-US" sz="2800" dirty="0">
                <a:solidFill>
                  <a:srgbClr val="93B0C1"/>
                </a:solidFill>
                <a:latin typeface="+mn-lt"/>
                <a:ea typeface="+mn-ea"/>
                <a:cs typeface="+mn-ea"/>
                <a:sym typeface="+mn-lt"/>
              </a:rPr>
              <a:t>避障方案</a:t>
            </a:r>
          </a:p>
        </p:txBody>
      </p:sp>
      <p:pic>
        <p:nvPicPr>
          <p:cNvPr id="35" name="图片 3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4051" y="189674"/>
            <a:ext cx="1039851" cy="1039850"/>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sp>
        <p:nvSpPr>
          <p:cNvPr id="3" name="文本框 2"/>
          <p:cNvSpPr txBox="1"/>
          <p:nvPr/>
        </p:nvSpPr>
        <p:spPr>
          <a:xfrm>
            <a:off x="945800" y="883050"/>
            <a:ext cx="10429240" cy="5495290"/>
          </a:xfrm>
          <a:prstGeom prst="rect">
            <a:avLst/>
          </a:prstGeom>
          <a:noFill/>
        </p:spPr>
        <p:txBody>
          <a:bodyPr wrap="square" rtlCol="0">
            <a:noAutofit/>
          </a:bodyPr>
          <a:lstStyle/>
          <a:p>
            <a:r>
              <a:rPr lang="zh-CN" altLang="en-US" sz="2400" dirty="0"/>
              <a:t>优缺点：</a:t>
            </a:r>
            <a:endParaRPr lang="en-US" altLang="zh-CN" sz="2400" dirty="0"/>
          </a:p>
          <a:p>
            <a:endParaRPr lang="en-US" altLang="zh-CN" sz="2400" dirty="0"/>
          </a:p>
          <a:p>
            <a:r>
              <a:rPr lang="en-US" altLang="zh-CN" sz="2400" dirty="0"/>
              <a:t>	</a:t>
            </a:r>
            <a:r>
              <a:rPr lang="zh-CN" altLang="en-US" sz="2400" b="1" dirty="0"/>
              <a:t>红外避障</a:t>
            </a:r>
            <a:r>
              <a:rPr lang="zh-CN" altLang="en-US" sz="2400" dirty="0"/>
              <a:t>的优点是不受可见光影响，角度灵敏度高，结构简单，价格便宜，可以快速感知物体的存在，但测量时受环境影响很大，比如物体的颜色、方向、周围的光线都能导致测量误差，测量不够精确。</a:t>
            </a:r>
            <a:endParaRPr lang="en-US" altLang="zh-CN" sz="2400" dirty="0"/>
          </a:p>
          <a:p>
            <a:endParaRPr lang="zh-CN" altLang="en-US" sz="2400" dirty="0"/>
          </a:p>
          <a:p>
            <a:r>
              <a:rPr lang="en-US" altLang="zh-CN" sz="2400" dirty="0"/>
              <a:t>	</a:t>
            </a:r>
            <a:r>
              <a:rPr lang="zh-CN" altLang="en-US" sz="2400" b="1" dirty="0"/>
              <a:t>超声波避障</a:t>
            </a:r>
            <a:r>
              <a:rPr lang="zh-CN" altLang="en-US" sz="2400" dirty="0"/>
              <a:t>的优点是成本低，实现方法简单，技术成熟，属于移动机器人中常用的避障方案。其缺点是容易受环境影响，如温度、风速等，且不可检测吸声材料。</a:t>
            </a:r>
            <a:endParaRPr lang="en-US" altLang="zh-CN" sz="2400" dirty="0"/>
          </a:p>
          <a:p>
            <a:r>
              <a:rPr lang="en-US" altLang="zh-CN" sz="2400" dirty="0"/>
              <a:t>	</a:t>
            </a:r>
          </a:p>
          <a:p>
            <a:r>
              <a:rPr lang="en-US" altLang="zh-CN" sz="2400" dirty="0"/>
              <a:t>	</a:t>
            </a:r>
            <a:r>
              <a:rPr lang="zh-CN" altLang="en-US" sz="2400" dirty="0"/>
              <a:t>经小组讨论由于红外避障方案的精度较低、距离短，且超声波避障资料较多技术更为成熟，最终我们小组将采用超声波避障的方案来实现避障功能。</a:t>
            </a:r>
          </a:p>
          <a:p>
            <a:br>
              <a:rPr lang="zh-CN" altLang="en-US" sz="2400" dirty="0"/>
            </a:br>
            <a:r>
              <a:rPr lang="en-US" altLang="zh-CN" sz="2400" dirty="0"/>
              <a:t>	</a:t>
            </a:r>
          </a:p>
          <a:p>
            <a:r>
              <a:rPr lang="en-US" altLang="zh-CN" sz="2400" dirty="0"/>
              <a:t>	</a:t>
            </a:r>
            <a:endParaRPr lang="zh-CN" altLang="en-US" sz="24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74"/>
          <p:cNvSpPr txBox="1"/>
          <p:nvPr/>
        </p:nvSpPr>
        <p:spPr>
          <a:xfrm>
            <a:off x="982060" y="208345"/>
            <a:ext cx="3031475" cy="521970"/>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zh-CN" altLang="en-US" sz="2800" dirty="0">
                <a:solidFill>
                  <a:srgbClr val="93B0C1"/>
                </a:solidFill>
                <a:latin typeface="+mn-lt"/>
                <a:ea typeface="+mn-ea"/>
                <a:cs typeface="+mn-ea"/>
                <a:sym typeface="+mn-lt"/>
              </a:rPr>
              <a:t>识别系统</a:t>
            </a:r>
          </a:p>
        </p:txBody>
      </p:sp>
      <p:pic>
        <p:nvPicPr>
          <p:cNvPr id="35" name="图片 3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4051" y="189674"/>
            <a:ext cx="1039851" cy="1039850"/>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sp>
        <p:nvSpPr>
          <p:cNvPr id="2" name="文本框 1"/>
          <p:cNvSpPr txBox="1"/>
          <p:nvPr/>
        </p:nvSpPr>
        <p:spPr>
          <a:xfrm>
            <a:off x="945800" y="883050"/>
            <a:ext cx="10429240" cy="5495290"/>
          </a:xfrm>
          <a:prstGeom prst="rect">
            <a:avLst/>
          </a:prstGeom>
          <a:noFill/>
        </p:spPr>
        <p:txBody>
          <a:bodyPr wrap="square" rtlCol="0">
            <a:noAutofit/>
          </a:bodyPr>
          <a:lstStyle/>
          <a:p>
            <a:r>
              <a:rPr lang="zh-CN" altLang="en-US" sz="2400" dirty="0"/>
              <a:t>识别系统采用了</a:t>
            </a:r>
            <a:r>
              <a:rPr lang="en-US" altLang="zh-CN" sz="2400" b="1" dirty="0">
                <a:solidFill>
                  <a:srgbClr val="FF0000"/>
                </a:solidFill>
              </a:rPr>
              <a:t>openmv</a:t>
            </a:r>
            <a:r>
              <a:rPr lang="zh-CN" altLang="en-US" sz="2400" dirty="0"/>
              <a:t>模块</a:t>
            </a:r>
            <a:endParaRPr lang="en-US" altLang="zh-CN" sz="2400" dirty="0"/>
          </a:p>
          <a:p>
            <a:r>
              <a:rPr lang="en-US" altLang="zh-CN" sz="2400" dirty="0"/>
              <a:t>	</a:t>
            </a:r>
            <a:r>
              <a:rPr lang="zh-CN" altLang="en-US" sz="2400" dirty="0"/>
              <a:t>简单的来说</a:t>
            </a:r>
            <a:r>
              <a:rPr lang="en-US" altLang="zh-CN" sz="2400" dirty="0"/>
              <a:t>openmv</a:t>
            </a:r>
            <a:r>
              <a:rPr lang="zh-CN" altLang="en-US" sz="2400" dirty="0"/>
              <a:t>，它是一个可编程的摄像头，通过</a:t>
            </a:r>
            <a:r>
              <a:rPr lang="en-US" altLang="zh-CN" sz="2400" dirty="0" err="1"/>
              <a:t>MicroPython</a:t>
            </a:r>
            <a:r>
              <a:rPr lang="zh-CN" altLang="en-US" sz="2400" dirty="0"/>
              <a:t>语言，可以实现你的逻辑。而且摄像头本身内置了一些图像处理算法，很容易使用。</a:t>
            </a:r>
            <a:endParaRPr lang="en-US" altLang="zh-CN" sz="2400" dirty="0"/>
          </a:p>
          <a:p>
            <a:endParaRPr lang="en-US" altLang="zh-CN" sz="2400" dirty="0"/>
          </a:p>
          <a:p>
            <a:r>
              <a:rPr lang="en-US" altLang="zh-CN" sz="2400" dirty="0"/>
              <a:t>	</a:t>
            </a:r>
            <a:r>
              <a:rPr lang="zh-CN" altLang="en-US" sz="2400" dirty="0"/>
              <a:t>它可以实现寻找色块，扫码识别，测距等视觉识别的功能，甚至可以跑一些视觉神经系统，是一款性能非常强大的模块。</a:t>
            </a:r>
            <a:endParaRPr lang="en-US" altLang="zh-CN" sz="2400" dirty="0"/>
          </a:p>
          <a:p>
            <a:endParaRPr lang="en-US" altLang="zh-CN" sz="2400" dirty="0"/>
          </a:p>
          <a:p>
            <a:r>
              <a:rPr lang="en-US" altLang="zh-CN" sz="2400" dirty="0"/>
              <a:t>	</a:t>
            </a:r>
            <a:r>
              <a:rPr lang="zh-CN" altLang="en-US" sz="2400" dirty="0"/>
              <a:t>在本次项目中它可以进行路线方面的循迹功能，也可以进行扫码来获取任务编码，还可以识别不同颜色的“货物”来实现准确的抓取以及放下的功能。</a:t>
            </a:r>
            <a:endParaRPr lang="en-US" altLang="zh-CN" sz="2400" dirty="0"/>
          </a:p>
          <a:p>
            <a:r>
              <a:rPr lang="en-US" altLang="zh-CN" sz="2400" dirty="0"/>
              <a:t>	</a:t>
            </a:r>
            <a:r>
              <a:rPr lang="zh-CN" altLang="en-US" sz="2400" dirty="0"/>
              <a:t>它还拥有串口通信与</a:t>
            </a:r>
            <a:r>
              <a:rPr lang="en-US" altLang="zh-CN" sz="2400" dirty="0" err="1"/>
              <a:t>wifi</a:t>
            </a:r>
            <a:r>
              <a:rPr lang="zh-CN" altLang="en-US" sz="2400" dirty="0"/>
              <a:t>通信的功能，可以实时将数据传入终端，来显示它是否在正常的工作。</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74"/>
          <p:cNvSpPr txBox="1"/>
          <p:nvPr/>
        </p:nvSpPr>
        <p:spPr>
          <a:xfrm>
            <a:off x="982060" y="208345"/>
            <a:ext cx="3031475" cy="521970"/>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zh-CN" altLang="en-US" sz="2800" dirty="0">
                <a:solidFill>
                  <a:srgbClr val="93B0C1"/>
                </a:solidFill>
                <a:latin typeface="+mn-lt"/>
                <a:ea typeface="+mn-ea"/>
                <a:cs typeface="+mn-ea"/>
                <a:sym typeface="+mn-lt"/>
              </a:rPr>
              <a:t>显示方案</a:t>
            </a:r>
          </a:p>
        </p:txBody>
      </p:sp>
      <p:pic>
        <p:nvPicPr>
          <p:cNvPr id="35" name="图片 3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4051" y="189674"/>
            <a:ext cx="1039851" cy="1039850"/>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sp>
        <p:nvSpPr>
          <p:cNvPr id="3" name="文本框 2"/>
          <p:cNvSpPr txBox="1"/>
          <p:nvPr/>
        </p:nvSpPr>
        <p:spPr>
          <a:xfrm>
            <a:off x="425874" y="883050"/>
            <a:ext cx="5670126" cy="5974950"/>
          </a:xfrm>
          <a:prstGeom prst="rect">
            <a:avLst/>
          </a:prstGeom>
          <a:noFill/>
        </p:spPr>
        <p:txBody>
          <a:bodyPr wrap="square" rtlCol="0">
            <a:noAutofit/>
          </a:bodyPr>
          <a:lstStyle/>
          <a:p>
            <a:r>
              <a:rPr lang="en-US" altLang="zh-CN" sz="2400" dirty="0"/>
              <a:t>	</a:t>
            </a:r>
            <a:r>
              <a:rPr lang="zh-CN" altLang="en-US" sz="2400" dirty="0"/>
              <a:t>使用</a:t>
            </a:r>
            <a:r>
              <a:rPr lang="en-US" altLang="zh-CN" sz="2400" dirty="0" err="1"/>
              <a:t>oled</a:t>
            </a:r>
            <a:r>
              <a:rPr lang="en-US" altLang="zh-CN" sz="2400" dirty="0"/>
              <a:t> </a:t>
            </a:r>
            <a:r>
              <a:rPr lang="zh-CN" altLang="en-US" sz="2400" dirty="0"/>
              <a:t>显示屏来进行显示功能，用</a:t>
            </a:r>
            <a:r>
              <a:rPr lang="en-US" altLang="zh-CN" sz="2400" dirty="0" err="1"/>
              <a:t>iic</a:t>
            </a:r>
            <a:r>
              <a:rPr lang="zh-CN" altLang="en-US" sz="2400" dirty="0"/>
              <a:t>协议来进行控制。</a:t>
            </a:r>
            <a:endParaRPr lang="en-US" altLang="zh-CN" sz="2400" dirty="0"/>
          </a:p>
          <a:p>
            <a:endParaRPr lang="en-US" altLang="zh-CN" sz="2400" dirty="0"/>
          </a:p>
          <a:p>
            <a:r>
              <a:rPr lang="en-US" altLang="zh-CN" sz="2400" dirty="0"/>
              <a:t>	</a:t>
            </a:r>
            <a:r>
              <a:rPr lang="zh-CN" altLang="en-US" sz="2400" dirty="0"/>
              <a:t>在电量损耗方面，</a:t>
            </a:r>
            <a:r>
              <a:rPr lang="en-US" altLang="zh-CN" sz="2400" dirty="0" err="1"/>
              <a:t>oled</a:t>
            </a:r>
            <a:r>
              <a:rPr lang="zh-CN" altLang="en-US" sz="2400" dirty="0"/>
              <a:t>屏要比</a:t>
            </a:r>
            <a:r>
              <a:rPr lang="en-US" altLang="zh-CN" sz="2400" dirty="0"/>
              <a:t>lcd</a:t>
            </a:r>
            <a:r>
              <a:rPr lang="zh-CN" altLang="en-US" sz="2400" dirty="0"/>
              <a:t>屏更低，因为</a:t>
            </a:r>
            <a:r>
              <a:rPr lang="en-US" altLang="zh-CN" sz="2400" dirty="0" err="1"/>
              <a:t>oled</a:t>
            </a:r>
            <a:r>
              <a:rPr lang="zh-CN" altLang="en-US" sz="2400" dirty="0"/>
              <a:t>屏的像素点为独立工作，而</a:t>
            </a:r>
            <a:r>
              <a:rPr lang="en-US" altLang="zh-CN" sz="2400" dirty="0"/>
              <a:t>lcd</a:t>
            </a:r>
            <a:r>
              <a:rPr lang="zh-CN" altLang="en-US" sz="2400" dirty="0"/>
              <a:t>屏则是背光全开，因此</a:t>
            </a:r>
            <a:r>
              <a:rPr lang="en-US" altLang="zh-CN" sz="2400" dirty="0" err="1"/>
              <a:t>oled</a:t>
            </a:r>
            <a:r>
              <a:rPr lang="zh-CN" altLang="en-US" sz="2400" dirty="0"/>
              <a:t>屏要比</a:t>
            </a:r>
            <a:r>
              <a:rPr lang="en-US" altLang="zh-CN" sz="2400" dirty="0"/>
              <a:t>lcd</a:t>
            </a:r>
            <a:r>
              <a:rPr lang="zh-CN" altLang="en-US" sz="2400" dirty="0"/>
              <a:t>屏更节能环保。</a:t>
            </a:r>
            <a:endParaRPr lang="en-US" altLang="zh-CN" sz="2400" dirty="0"/>
          </a:p>
          <a:p>
            <a:r>
              <a:rPr lang="en-US" altLang="zh-CN" sz="2400" dirty="0"/>
              <a:t>	</a:t>
            </a:r>
            <a:r>
              <a:rPr lang="zh-CN" altLang="en-US" sz="2400" dirty="0"/>
              <a:t>在屏幕厚度和弯曲度方面，</a:t>
            </a:r>
            <a:r>
              <a:rPr lang="en-US" altLang="zh-CN" sz="2400" dirty="0" err="1"/>
              <a:t>oled</a:t>
            </a:r>
            <a:r>
              <a:rPr lang="zh-CN" altLang="en-US" sz="2400" dirty="0"/>
              <a:t>屏由于没有背光层和液晶层，要比</a:t>
            </a:r>
            <a:r>
              <a:rPr lang="en-US" altLang="zh-CN" sz="2400" dirty="0"/>
              <a:t>lcd</a:t>
            </a:r>
            <a:r>
              <a:rPr lang="zh-CN" altLang="en-US" sz="2400" dirty="0"/>
              <a:t>屏更纤薄轻巧，也更容易弯曲，大尺寸曲面屏多为</a:t>
            </a:r>
            <a:r>
              <a:rPr lang="en-US" altLang="zh-CN" sz="2400" dirty="0" err="1"/>
              <a:t>oled</a:t>
            </a:r>
            <a:r>
              <a:rPr lang="zh-CN" altLang="en-US" sz="2400" dirty="0"/>
              <a:t>屏。</a:t>
            </a:r>
            <a:endParaRPr lang="en-US" altLang="zh-CN" sz="2400" dirty="0"/>
          </a:p>
          <a:p>
            <a:r>
              <a:rPr lang="en-US" altLang="zh-CN" sz="2400" dirty="0"/>
              <a:t>	</a:t>
            </a:r>
            <a:r>
              <a:rPr lang="zh-CN" altLang="en-US" sz="2400" dirty="0"/>
              <a:t>在色彩方面，由于</a:t>
            </a:r>
            <a:r>
              <a:rPr lang="en-US" altLang="zh-CN" sz="2400" dirty="0"/>
              <a:t>lcd</a:t>
            </a:r>
            <a:r>
              <a:rPr lang="zh-CN" altLang="en-US" sz="2400" dirty="0"/>
              <a:t>屏的背光不能完全关闭，因此</a:t>
            </a:r>
            <a:r>
              <a:rPr lang="en-US" altLang="zh-CN" sz="2400" dirty="0"/>
              <a:t>lcd</a:t>
            </a:r>
            <a:r>
              <a:rPr lang="zh-CN" altLang="en-US" sz="2400" dirty="0"/>
              <a:t>屏并不能显示纯净黑色，而</a:t>
            </a:r>
            <a:r>
              <a:rPr lang="en-US" altLang="zh-CN" sz="2400" dirty="0" err="1"/>
              <a:t>oled</a:t>
            </a:r>
            <a:r>
              <a:rPr lang="zh-CN" altLang="en-US" sz="2400" dirty="0"/>
              <a:t>屏每个像素点可单独开启和关闭，</a:t>
            </a:r>
            <a:r>
              <a:rPr lang="en-US" altLang="zh-CN" sz="2400" dirty="0" err="1"/>
              <a:t>oled</a:t>
            </a:r>
            <a:r>
              <a:rPr lang="zh-CN" altLang="en-US" sz="2400" dirty="0"/>
              <a:t>屏的屏幕能展现更纯碎的黑色效果。</a:t>
            </a:r>
            <a:endParaRPr lang="en-US" altLang="zh-CN" sz="2400" dirty="0"/>
          </a:p>
          <a:p>
            <a:endParaRPr lang="en-US" altLang="zh-CN" sz="2400" dirty="0"/>
          </a:p>
          <a:p>
            <a:r>
              <a:rPr lang="en-US" altLang="zh-CN" sz="2400" dirty="0"/>
              <a:t>	</a:t>
            </a:r>
          </a:p>
        </p:txBody>
      </p:sp>
      <p:pic>
        <p:nvPicPr>
          <p:cNvPr id="4" name="图片 3"/>
          <p:cNvPicPr>
            <a:picLocks noChangeAspect="1"/>
          </p:cNvPicPr>
          <p:nvPr/>
        </p:nvPicPr>
        <p:blipFill>
          <a:blip r:embed="rId4"/>
          <a:stretch>
            <a:fillRect/>
          </a:stretch>
        </p:blipFill>
        <p:spPr>
          <a:xfrm>
            <a:off x="6368040" y="883050"/>
            <a:ext cx="5654542" cy="4150768"/>
          </a:xfrm>
          <a:prstGeom prst="rect">
            <a:avLst/>
          </a:prstGeom>
        </p:spPr>
      </p:pic>
      <p:pic>
        <p:nvPicPr>
          <p:cNvPr id="5" name="图片 4"/>
          <p:cNvPicPr>
            <a:picLocks noChangeAspect="1"/>
          </p:cNvPicPr>
          <p:nvPr/>
        </p:nvPicPr>
        <p:blipFill>
          <a:blip r:embed="rId5"/>
          <a:stretch>
            <a:fillRect/>
          </a:stretch>
        </p:blipFill>
        <p:spPr>
          <a:xfrm>
            <a:off x="6368040" y="4602486"/>
            <a:ext cx="4558553" cy="22555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74"/>
          <p:cNvSpPr txBox="1"/>
          <p:nvPr/>
        </p:nvSpPr>
        <p:spPr>
          <a:xfrm>
            <a:off x="982060" y="208345"/>
            <a:ext cx="3031475" cy="521970"/>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zh-CN" altLang="en-US" sz="2800" dirty="0">
                <a:solidFill>
                  <a:srgbClr val="93B0C1"/>
                </a:solidFill>
                <a:latin typeface="+mn-lt"/>
                <a:ea typeface="+mn-ea"/>
                <a:cs typeface="+mn-ea"/>
                <a:sym typeface="+mn-lt"/>
              </a:rPr>
              <a:t>显示设计</a:t>
            </a:r>
          </a:p>
        </p:txBody>
      </p:sp>
      <p:pic>
        <p:nvPicPr>
          <p:cNvPr id="35" name="图片 3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4051" y="189674"/>
            <a:ext cx="1039851" cy="1039850"/>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sp>
        <p:nvSpPr>
          <p:cNvPr id="2" name="文本框 1"/>
          <p:cNvSpPr txBox="1"/>
          <p:nvPr/>
        </p:nvSpPr>
        <p:spPr>
          <a:xfrm>
            <a:off x="945800" y="883050"/>
            <a:ext cx="10429240" cy="5495290"/>
          </a:xfrm>
          <a:prstGeom prst="rect">
            <a:avLst/>
          </a:prstGeom>
          <a:noFill/>
        </p:spPr>
        <p:txBody>
          <a:bodyPr wrap="square" rtlCol="0">
            <a:noAutofit/>
          </a:bodyPr>
          <a:lstStyle/>
          <a:p>
            <a:r>
              <a:rPr lang="zh-CN" altLang="en-US" sz="2400" dirty="0"/>
              <a:t>小车任务显示设计采用了</a:t>
            </a:r>
            <a:r>
              <a:rPr lang="en-US" altLang="zh-CN" sz="2400" dirty="0" err="1"/>
              <a:t>oled</a:t>
            </a:r>
            <a:r>
              <a:rPr lang="zh-CN" altLang="en-US" sz="2400" dirty="0"/>
              <a:t>模块，使用</a:t>
            </a:r>
            <a:r>
              <a:rPr lang="en-US" altLang="zh-CN" sz="2400" dirty="0" err="1"/>
              <a:t>iic</a:t>
            </a:r>
            <a:r>
              <a:rPr lang="zh-CN" altLang="en-US" sz="2400" dirty="0"/>
              <a:t>协议进行控制</a:t>
            </a:r>
            <a:endParaRPr lang="en-US" altLang="zh-CN" sz="2400" dirty="0"/>
          </a:p>
          <a:p>
            <a:endParaRPr lang="en-US" altLang="zh-CN" sz="2400" dirty="0"/>
          </a:p>
          <a:p>
            <a:r>
              <a:rPr lang="en-US" altLang="zh-CN" sz="2400" dirty="0"/>
              <a:t>	</a:t>
            </a:r>
            <a:r>
              <a:rPr lang="en-US" altLang="zh-CN" sz="2400" dirty="0" err="1"/>
              <a:t>oled</a:t>
            </a:r>
            <a:r>
              <a:rPr lang="zh-CN" altLang="en-US" sz="2400" dirty="0"/>
              <a:t>屏幕指的是用有机发光二极管所制作的屏幕，无需背光灯，采用非常薄的有机材料涂层和玻璃基板（或柔性有机基板）；</a:t>
            </a:r>
            <a:r>
              <a:rPr lang="en-US" altLang="zh-CN" sz="2400" dirty="0"/>
              <a:t>OLED</a:t>
            </a:r>
            <a:r>
              <a:rPr lang="zh-CN" altLang="en-US" sz="2400" dirty="0"/>
              <a:t>显示屏幕可以做得更轻更薄，可视角度更大，并且能够显著的节省耗电量。</a:t>
            </a:r>
            <a:endParaRPr lang="en-US" altLang="zh-CN" sz="2400" dirty="0"/>
          </a:p>
          <a:p>
            <a:r>
              <a:rPr lang="en-US" altLang="zh-CN" sz="2400" dirty="0"/>
              <a:t>	</a:t>
            </a:r>
            <a:endParaRPr lang="zh-CN" altLang="en-US" sz="2400" dirty="0"/>
          </a:p>
        </p:txBody>
      </p:sp>
      <p:pic>
        <p:nvPicPr>
          <p:cNvPr id="6" name="图片 5"/>
          <p:cNvPicPr>
            <a:picLocks noChangeAspect="1"/>
          </p:cNvPicPr>
          <p:nvPr/>
        </p:nvPicPr>
        <p:blipFill>
          <a:blip r:embed="rId4"/>
          <a:stretch>
            <a:fillRect/>
          </a:stretch>
        </p:blipFill>
        <p:spPr>
          <a:xfrm>
            <a:off x="2557462" y="2876694"/>
            <a:ext cx="7077075" cy="35016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74"/>
          <p:cNvSpPr txBox="1"/>
          <p:nvPr/>
        </p:nvSpPr>
        <p:spPr>
          <a:xfrm>
            <a:off x="982060" y="208345"/>
            <a:ext cx="3031475" cy="521970"/>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zh-CN" altLang="en-US" sz="2800" dirty="0">
                <a:solidFill>
                  <a:srgbClr val="93B0C1"/>
                </a:solidFill>
                <a:latin typeface="+mn-lt"/>
                <a:ea typeface="+mn-ea"/>
                <a:cs typeface="+mn-ea"/>
                <a:sym typeface="+mn-lt"/>
              </a:rPr>
              <a:t>识别系统</a:t>
            </a:r>
          </a:p>
        </p:txBody>
      </p:sp>
      <p:pic>
        <p:nvPicPr>
          <p:cNvPr id="35" name="图片 3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4051" y="189674"/>
            <a:ext cx="1039851" cy="1039850"/>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sp>
        <p:nvSpPr>
          <p:cNvPr id="2" name="文本框 1"/>
          <p:cNvSpPr txBox="1"/>
          <p:nvPr/>
        </p:nvSpPr>
        <p:spPr>
          <a:xfrm>
            <a:off x="945800" y="883050"/>
            <a:ext cx="10429240" cy="5495290"/>
          </a:xfrm>
          <a:prstGeom prst="rect">
            <a:avLst/>
          </a:prstGeom>
          <a:noFill/>
        </p:spPr>
        <p:txBody>
          <a:bodyPr wrap="square" rtlCol="0">
            <a:noAutofit/>
          </a:bodyPr>
          <a:lstStyle/>
          <a:p>
            <a:r>
              <a:rPr lang="zh-CN" altLang="en-US" sz="2400" dirty="0"/>
              <a:t>识别系统采用了</a:t>
            </a:r>
            <a:r>
              <a:rPr lang="en-US" altLang="zh-CN" sz="2400" b="1" dirty="0">
                <a:solidFill>
                  <a:srgbClr val="FF0000"/>
                </a:solidFill>
              </a:rPr>
              <a:t>openmv</a:t>
            </a:r>
            <a:r>
              <a:rPr lang="zh-CN" altLang="en-US" sz="2400" dirty="0"/>
              <a:t>模块</a:t>
            </a:r>
            <a:endParaRPr lang="en-US" altLang="zh-CN" sz="2400" dirty="0"/>
          </a:p>
          <a:p>
            <a:r>
              <a:rPr lang="en-US" altLang="zh-CN" sz="2400" dirty="0"/>
              <a:t>	</a:t>
            </a:r>
            <a:r>
              <a:rPr lang="zh-CN" altLang="en-US" sz="2400" dirty="0"/>
              <a:t>简单的来说</a:t>
            </a:r>
            <a:r>
              <a:rPr lang="en-US" altLang="zh-CN" sz="2400" dirty="0"/>
              <a:t>openmv</a:t>
            </a:r>
            <a:r>
              <a:rPr lang="zh-CN" altLang="en-US" sz="2400" dirty="0"/>
              <a:t>，它是一个可编程的摄像头，通过</a:t>
            </a:r>
            <a:r>
              <a:rPr lang="en-US" altLang="zh-CN" sz="2400" dirty="0" err="1"/>
              <a:t>MicroPython</a:t>
            </a:r>
            <a:r>
              <a:rPr lang="zh-CN" altLang="en-US" sz="2400" dirty="0"/>
              <a:t>语言，可以实现你的逻辑。而且摄像头本身内置了一些图像处理算法，很容易使用。</a:t>
            </a:r>
            <a:endParaRPr lang="en-US" altLang="zh-CN" sz="2400" dirty="0"/>
          </a:p>
          <a:p>
            <a:endParaRPr lang="en-US" altLang="zh-CN" sz="2400" dirty="0"/>
          </a:p>
          <a:p>
            <a:r>
              <a:rPr lang="en-US" altLang="zh-CN" sz="2400" dirty="0"/>
              <a:t>	</a:t>
            </a:r>
            <a:r>
              <a:rPr lang="zh-CN" altLang="en-US" sz="2400" dirty="0"/>
              <a:t>它可以实现寻找色块，扫码识别，测距等视觉识别的功能，甚至可以跑一些视觉神经系统，是一款性能非常强大的模块。</a:t>
            </a:r>
            <a:endParaRPr lang="en-US" altLang="zh-CN" sz="2400" dirty="0"/>
          </a:p>
          <a:p>
            <a:endParaRPr lang="en-US" altLang="zh-CN" sz="2400" dirty="0"/>
          </a:p>
          <a:p>
            <a:r>
              <a:rPr lang="en-US" altLang="zh-CN" sz="2400" dirty="0"/>
              <a:t>	</a:t>
            </a:r>
            <a:r>
              <a:rPr lang="zh-CN" altLang="en-US" sz="2400" dirty="0"/>
              <a:t>在本次项目中它可以进行路线方面的循迹功能，也可以进行扫码来获取任务编码，还可以识别不同颜色的“货物”来实现准确的抓取以及放下的功能。</a:t>
            </a:r>
            <a:endParaRPr lang="en-US" altLang="zh-CN" sz="2400" dirty="0"/>
          </a:p>
          <a:p>
            <a:r>
              <a:rPr lang="en-US" altLang="zh-CN" sz="2400" dirty="0"/>
              <a:t>	</a:t>
            </a:r>
            <a:r>
              <a:rPr lang="zh-CN" altLang="en-US" sz="2400" dirty="0"/>
              <a:t>它还拥有串口通信与</a:t>
            </a:r>
            <a:r>
              <a:rPr lang="en-US" altLang="zh-CN" sz="2400" dirty="0" err="1"/>
              <a:t>wifi</a:t>
            </a:r>
            <a:r>
              <a:rPr lang="zh-CN" altLang="en-US" sz="2400" dirty="0"/>
              <a:t>通信的功能，可以实时将数据传入终端，来显示它是否在正常的工作。</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74"/>
          <p:cNvSpPr txBox="1"/>
          <p:nvPr/>
        </p:nvSpPr>
        <p:spPr>
          <a:xfrm>
            <a:off x="982060" y="208345"/>
            <a:ext cx="3031475" cy="521970"/>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zh-CN" altLang="en-US" sz="2800" dirty="0">
                <a:solidFill>
                  <a:srgbClr val="93B0C1"/>
                </a:solidFill>
                <a:latin typeface="+mn-lt"/>
                <a:ea typeface="+mn-ea"/>
                <a:cs typeface="+mn-ea"/>
                <a:sym typeface="+mn-lt"/>
              </a:rPr>
              <a:t>识别方案</a:t>
            </a:r>
          </a:p>
        </p:txBody>
      </p:sp>
      <p:pic>
        <p:nvPicPr>
          <p:cNvPr id="35" name="图片 3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4051" y="189674"/>
            <a:ext cx="1039851" cy="1039850"/>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sp>
        <p:nvSpPr>
          <p:cNvPr id="3" name="文本框 2"/>
          <p:cNvSpPr txBox="1"/>
          <p:nvPr/>
        </p:nvSpPr>
        <p:spPr>
          <a:xfrm>
            <a:off x="945800" y="883050"/>
            <a:ext cx="10429240" cy="5495290"/>
          </a:xfrm>
          <a:prstGeom prst="rect">
            <a:avLst/>
          </a:prstGeom>
          <a:noFill/>
        </p:spPr>
        <p:txBody>
          <a:bodyPr wrap="square" rtlCol="0">
            <a:noAutofit/>
          </a:bodyPr>
          <a:lstStyle/>
          <a:p>
            <a:r>
              <a:rPr lang="en-US" altLang="zh-CN" sz="2400" dirty="0"/>
              <a:t>	</a:t>
            </a:r>
          </a:p>
          <a:p>
            <a:r>
              <a:rPr lang="en-US" altLang="zh-CN" sz="2400" dirty="0"/>
              <a:t>	</a:t>
            </a:r>
            <a:r>
              <a:rPr lang="zh-CN" altLang="en-US" sz="2400" dirty="0"/>
              <a:t>采用</a:t>
            </a:r>
            <a:r>
              <a:rPr lang="en-US" altLang="zh-CN" sz="2400" dirty="0">
                <a:solidFill>
                  <a:srgbClr val="FF0000"/>
                </a:solidFill>
              </a:rPr>
              <a:t>openmv</a:t>
            </a:r>
            <a:r>
              <a:rPr lang="zh-CN" altLang="en-US" sz="2400" dirty="0"/>
              <a:t>模块来实现，</a:t>
            </a:r>
            <a:r>
              <a:rPr lang="en-US" altLang="zh-CN" sz="2400" dirty="0">
                <a:solidFill>
                  <a:srgbClr val="FF0000"/>
                </a:solidFill>
              </a:rPr>
              <a:t>openmv</a:t>
            </a:r>
            <a:r>
              <a:rPr lang="zh-CN" altLang="en-US" sz="2400" dirty="0"/>
              <a:t>可以进行扫码识别来获取任务编码，并且其可以实现色块的识别以达到准确夹取目标颜色的物块。</a:t>
            </a:r>
            <a:endParaRPr lang="en-US" altLang="zh-CN" sz="2400" dirty="0"/>
          </a:p>
          <a:p>
            <a:r>
              <a:rPr lang="en-US" altLang="zh-CN" sz="2400" dirty="0"/>
              <a:t>	</a:t>
            </a:r>
            <a:endParaRPr lang="zh-CN" altLang="en-US" sz="2400" dirty="0"/>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1085" y="2512291"/>
            <a:ext cx="3644900" cy="3644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rcRect r="26428"/>
          <a:stretch>
            <a:fillRect/>
          </a:stretch>
        </p:blipFill>
        <p:spPr>
          <a:xfrm>
            <a:off x="578046" y="1412886"/>
            <a:ext cx="3810807" cy="3309826"/>
          </a:xfrm>
          <a:custGeom>
            <a:avLst/>
            <a:gdLst>
              <a:gd name="connsiteX0" fmla="*/ 0 w 3810807"/>
              <a:gd name="connsiteY0" fmla="*/ 0 h 3309826"/>
              <a:gd name="connsiteX1" fmla="*/ 3810807 w 3810807"/>
              <a:gd name="connsiteY1" fmla="*/ 0 h 3309826"/>
              <a:gd name="connsiteX2" fmla="*/ 3810807 w 3810807"/>
              <a:gd name="connsiteY2" fmla="*/ 2095695 h 3309826"/>
              <a:gd name="connsiteX3" fmla="*/ 3800757 w 3810807"/>
              <a:gd name="connsiteY3" fmla="*/ 2095695 h 3309826"/>
              <a:gd name="connsiteX4" fmla="*/ 3800757 w 3810807"/>
              <a:gd name="connsiteY4" fmla="*/ 3309826 h 3309826"/>
              <a:gd name="connsiteX5" fmla="*/ 0 w 3810807"/>
              <a:gd name="connsiteY5" fmla="*/ 3309826 h 330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807" h="3309826">
                <a:moveTo>
                  <a:pt x="0" y="0"/>
                </a:moveTo>
                <a:lnTo>
                  <a:pt x="3810807" y="0"/>
                </a:lnTo>
                <a:lnTo>
                  <a:pt x="3810807" y="2095695"/>
                </a:lnTo>
                <a:lnTo>
                  <a:pt x="3800757" y="2095695"/>
                </a:lnTo>
                <a:lnTo>
                  <a:pt x="3800757" y="3309826"/>
                </a:lnTo>
                <a:lnTo>
                  <a:pt x="0" y="3309826"/>
                </a:lnTo>
                <a:close/>
              </a:path>
            </a:pathLst>
          </a:cu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9939027" y="4136643"/>
            <a:ext cx="1433412" cy="1433412"/>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0787664" y="5259037"/>
            <a:ext cx="1169550" cy="1169550"/>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0131970" y="5948616"/>
            <a:ext cx="837452" cy="837452"/>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sp>
        <p:nvSpPr>
          <p:cNvPr id="6" name="TextBox 74"/>
          <p:cNvSpPr txBox="1"/>
          <p:nvPr/>
        </p:nvSpPr>
        <p:spPr>
          <a:xfrm>
            <a:off x="4388853" y="2608837"/>
            <a:ext cx="6279735" cy="1106805"/>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zh-CN" altLang="en-US" sz="6600" dirty="0">
                <a:solidFill>
                  <a:srgbClr val="93B0C1"/>
                </a:solidFill>
                <a:latin typeface="+mn-lt"/>
                <a:ea typeface="+mn-ea"/>
                <a:cs typeface="+mn-ea"/>
                <a:sym typeface="+mn-lt"/>
              </a:rPr>
              <a:t>核心选择</a:t>
            </a:r>
          </a:p>
        </p:txBody>
      </p:sp>
      <p:sp>
        <p:nvSpPr>
          <p:cNvPr id="7" name="文本框 6"/>
          <p:cNvSpPr txBox="1"/>
          <p:nvPr/>
        </p:nvSpPr>
        <p:spPr>
          <a:xfrm>
            <a:off x="1667269" y="2393394"/>
            <a:ext cx="1284768" cy="1200329"/>
          </a:xfrm>
          <a:prstGeom prst="rect">
            <a:avLst/>
          </a:prstGeom>
          <a:noFill/>
        </p:spPr>
        <p:txBody>
          <a:bodyPr wrap="square" rtlCol="0">
            <a:spAutoFit/>
          </a:bodyPr>
          <a:lstStyle>
            <a:defPPr>
              <a:defRPr lang="zh-CN"/>
            </a:defPPr>
            <a:lvl1pPr>
              <a:defRPr sz="7200">
                <a:solidFill>
                  <a:srgbClr val="93B0C1"/>
                </a:solidFill>
                <a:cs typeface="+mn-ea"/>
              </a:defRPr>
            </a:lvl1pPr>
          </a:lstStyle>
          <a:p>
            <a:r>
              <a:rPr lang="en-US" altLang="zh-CN" dirty="0">
                <a:sym typeface="+mn-lt"/>
              </a:rPr>
              <a:t>05</a:t>
            </a:r>
            <a:endParaRPr lang="zh-CN" altLang="en-US" dirty="0">
              <a:sym typeface="+mn-lt"/>
            </a:endParaRPr>
          </a:p>
        </p:txBody>
      </p:sp>
      <p:sp>
        <p:nvSpPr>
          <p:cNvPr id="9" name="文本框 8"/>
          <p:cNvSpPr txBox="1"/>
          <p:nvPr/>
        </p:nvSpPr>
        <p:spPr>
          <a:xfrm>
            <a:off x="4388852" y="1777840"/>
            <a:ext cx="4087491" cy="830997"/>
          </a:xfrm>
          <a:prstGeom prst="rect">
            <a:avLst/>
          </a:prstGeom>
          <a:noFill/>
        </p:spPr>
        <p:txBody>
          <a:bodyPr wrap="square" rtlCol="0">
            <a:spAutoFit/>
          </a:bodyPr>
          <a:lstStyle/>
          <a:p>
            <a:r>
              <a:rPr lang="en-US" altLang="zh-CN" sz="4800" dirty="0">
                <a:solidFill>
                  <a:srgbClr val="93B0C1"/>
                </a:solidFill>
                <a:cs typeface="+mn-ea"/>
                <a:sym typeface="+mn-lt"/>
              </a:rPr>
              <a:t>PART FIVE</a:t>
            </a:r>
            <a:endParaRPr lang="zh-CN" altLang="en-US" sz="4800" dirty="0">
              <a:solidFill>
                <a:srgbClr val="93B0C1"/>
              </a:solidFill>
              <a:cs typeface="+mn-ea"/>
              <a:sym typeface="+mn-lt"/>
            </a:endParaRPr>
          </a:p>
        </p:txBody>
      </p:sp>
      <p:sp>
        <p:nvSpPr>
          <p:cNvPr id="10" name="椭圆 9"/>
          <p:cNvSpPr/>
          <p:nvPr/>
        </p:nvSpPr>
        <p:spPr>
          <a:xfrm>
            <a:off x="10354899" y="4552515"/>
            <a:ext cx="601668" cy="601668"/>
          </a:xfrm>
          <a:prstGeom prst="ellipse">
            <a:avLst/>
          </a:prstGeom>
          <a:noFill/>
          <a:ln w="25400">
            <a:solidFill>
              <a:srgbClr val="B6C3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11129234" y="5595871"/>
            <a:ext cx="495882" cy="495882"/>
          </a:xfrm>
          <a:prstGeom prst="ellipse">
            <a:avLst/>
          </a:prstGeom>
          <a:noFill/>
          <a:ln w="25400">
            <a:solidFill>
              <a:srgbClr val="B6C3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10365669" y="6185333"/>
            <a:ext cx="348108" cy="348108"/>
          </a:xfrm>
          <a:prstGeom prst="ellipse">
            <a:avLst/>
          </a:prstGeom>
          <a:noFill/>
          <a:ln w="25400">
            <a:solidFill>
              <a:srgbClr val="B6C3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74"/>
          <p:cNvSpPr txBox="1"/>
          <p:nvPr/>
        </p:nvSpPr>
        <p:spPr>
          <a:xfrm>
            <a:off x="1021392" y="319661"/>
            <a:ext cx="4612790" cy="523220"/>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zh-CN" altLang="en-US" sz="2800" dirty="0">
                <a:solidFill>
                  <a:srgbClr val="93B0C1"/>
                </a:solidFill>
                <a:latin typeface="+mn-lt"/>
                <a:ea typeface="+mn-ea"/>
                <a:cs typeface="+mn-ea"/>
                <a:sym typeface="+mn-lt"/>
              </a:rPr>
              <a:t>控制核心 </a:t>
            </a:r>
            <a:r>
              <a:rPr lang="en-US" altLang="zh-CN" sz="2800" dirty="0">
                <a:solidFill>
                  <a:srgbClr val="93B0C1"/>
                </a:solidFill>
                <a:latin typeface="+mn-lt"/>
                <a:ea typeface="+mn-ea"/>
                <a:cs typeface="+mn-ea"/>
                <a:sym typeface="+mn-lt"/>
              </a:rPr>
              <a:t>	</a:t>
            </a:r>
            <a:r>
              <a:rPr lang="en-US" altLang="zh-CN" sz="2000" b="1" dirty="0"/>
              <a:t>STM 32</a:t>
            </a:r>
            <a:endParaRPr lang="en-US" altLang="zh-CN" sz="1000" b="1" dirty="0"/>
          </a:p>
        </p:txBody>
      </p:sp>
      <p:pic>
        <p:nvPicPr>
          <p:cNvPr id="35" name="图片 3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4051" y="189674"/>
            <a:ext cx="1039851" cy="1039850"/>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sp>
        <p:nvSpPr>
          <p:cNvPr id="2" name="文本框 1"/>
          <p:cNvSpPr txBox="1"/>
          <p:nvPr/>
        </p:nvSpPr>
        <p:spPr>
          <a:xfrm>
            <a:off x="945515" y="888365"/>
            <a:ext cx="10429240" cy="5495290"/>
          </a:xfrm>
          <a:prstGeom prst="rect">
            <a:avLst/>
          </a:prstGeom>
          <a:noFill/>
        </p:spPr>
        <p:txBody>
          <a:bodyPr wrap="square" rtlCol="0">
            <a:noAutofit/>
          </a:bodyPr>
          <a:lstStyle/>
          <a:p>
            <a:r>
              <a:rPr lang="en-US" altLang="zh-CN" sz="2400" dirty="0"/>
              <a:t>STM32</a:t>
            </a:r>
            <a:r>
              <a:rPr lang="zh-CN" altLang="en-US" sz="2400" dirty="0"/>
              <a:t>是一种基于</a:t>
            </a:r>
            <a:r>
              <a:rPr lang="en-US" altLang="zh-CN" sz="2400" dirty="0"/>
              <a:t>ARM</a:t>
            </a:r>
            <a:r>
              <a:rPr lang="zh-CN" altLang="en-US" sz="2400" dirty="0"/>
              <a:t>内核的</a:t>
            </a:r>
            <a:r>
              <a:rPr lang="en-US" altLang="zh-CN" sz="2400" dirty="0"/>
              <a:t>32</a:t>
            </a:r>
            <a:r>
              <a:rPr lang="zh-CN" altLang="en-US" sz="2400" dirty="0"/>
              <a:t>位</a:t>
            </a:r>
            <a:r>
              <a:rPr lang="en-US" altLang="zh-CN" sz="2400" dirty="0"/>
              <a:t>MCU</a:t>
            </a:r>
            <a:r>
              <a:rPr lang="zh-CN" altLang="en-US" sz="2400" dirty="0"/>
              <a:t>系列，内核为 </a:t>
            </a:r>
            <a:r>
              <a:rPr lang="en-US" altLang="zh-CN" sz="2400" dirty="0"/>
              <a:t>Cortex-M </a:t>
            </a:r>
            <a:r>
              <a:rPr lang="zh-CN" altLang="en-US" sz="2400" dirty="0"/>
              <a:t>内核，是标准的</a:t>
            </a:r>
            <a:r>
              <a:rPr lang="en-US" altLang="zh-CN" sz="2400" dirty="0"/>
              <a:t>ARM</a:t>
            </a:r>
            <a:r>
              <a:rPr lang="zh-CN" altLang="en-US" sz="2400" dirty="0"/>
              <a:t>架构，他有着高性能，低电压，低功耗，创新的内核及外设，简单易用，自由，低风险的特点。并且有着极高的性能，丰富合理的外设与价格，强大的软件支持包括丰富的软件包，全面丰富的技术文档和强大的用户基础，在本次比赛中，我们采用</a:t>
            </a:r>
            <a:r>
              <a:rPr lang="en-US" altLang="zh-CN" sz="2400" dirty="0"/>
              <a:t>STM32F407ZGT6</a:t>
            </a:r>
            <a:r>
              <a:rPr lang="zh-CN" altLang="en-US" sz="2400" dirty="0"/>
              <a:t>进行项目开发。</a:t>
            </a:r>
          </a:p>
        </p:txBody>
      </p:sp>
      <p:pic>
        <p:nvPicPr>
          <p:cNvPr id="4" name="图片 3" descr="OIP-C"/>
          <p:cNvPicPr>
            <a:picLocks noChangeAspect="1"/>
          </p:cNvPicPr>
          <p:nvPr/>
        </p:nvPicPr>
        <p:blipFill>
          <a:blip r:embed="rId4"/>
          <a:srcRect l="-390" t="17790" r="-1879" b="13518"/>
          <a:stretch>
            <a:fillRect/>
          </a:stretch>
        </p:blipFill>
        <p:spPr>
          <a:xfrm>
            <a:off x="3137535" y="2801620"/>
            <a:ext cx="5884545" cy="3784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rcRect r="26428"/>
          <a:stretch>
            <a:fillRect/>
          </a:stretch>
        </p:blipFill>
        <p:spPr>
          <a:xfrm>
            <a:off x="578046" y="1412886"/>
            <a:ext cx="3810807" cy="3309826"/>
          </a:xfrm>
          <a:custGeom>
            <a:avLst/>
            <a:gdLst>
              <a:gd name="connsiteX0" fmla="*/ 0 w 3810807"/>
              <a:gd name="connsiteY0" fmla="*/ 0 h 3309826"/>
              <a:gd name="connsiteX1" fmla="*/ 3810807 w 3810807"/>
              <a:gd name="connsiteY1" fmla="*/ 0 h 3309826"/>
              <a:gd name="connsiteX2" fmla="*/ 3810807 w 3810807"/>
              <a:gd name="connsiteY2" fmla="*/ 2095695 h 3309826"/>
              <a:gd name="connsiteX3" fmla="*/ 3800757 w 3810807"/>
              <a:gd name="connsiteY3" fmla="*/ 2095695 h 3309826"/>
              <a:gd name="connsiteX4" fmla="*/ 3800757 w 3810807"/>
              <a:gd name="connsiteY4" fmla="*/ 3309826 h 3309826"/>
              <a:gd name="connsiteX5" fmla="*/ 0 w 3810807"/>
              <a:gd name="connsiteY5" fmla="*/ 3309826 h 330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807" h="3309826">
                <a:moveTo>
                  <a:pt x="0" y="0"/>
                </a:moveTo>
                <a:lnTo>
                  <a:pt x="3810807" y="0"/>
                </a:lnTo>
                <a:lnTo>
                  <a:pt x="3810807" y="2095695"/>
                </a:lnTo>
                <a:lnTo>
                  <a:pt x="3800757" y="2095695"/>
                </a:lnTo>
                <a:lnTo>
                  <a:pt x="3800757" y="3309826"/>
                </a:lnTo>
                <a:lnTo>
                  <a:pt x="0" y="3309826"/>
                </a:lnTo>
                <a:close/>
              </a:path>
            </a:pathLst>
          </a:cu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9939027" y="4136643"/>
            <a:ext cx="1433412" cy="1433412"/>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0787664" y="5259037"/>
            <a:ext cx="1169550" cy="1169550"/>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0131970" y="5948616"/>
            <a:ext cx="837452" cy="837452"/>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sp>
        <p:nvSpPr>
          <p:cNvPr id="6" name="TextBox 74"/>
          <p:cNvSpPr txBox="1"/>
          <p:nvPr/>
        </p:nvSpPr>
        <p:spPr>
          <a:xfrm>
            <a:off x="4388853" y="2608837"/>
            <a:ext cx="6279735" cy="1106805"/>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zh-CN" altLang="en-US" sz="6600" dirty="0">
                <a:solidFill>
                  <a:srgbClr val="93B0C1"/>
                </a:solidFill>
                <a:latin typeface="+mn-lt"/>
                <a:ea typeface="+mn-ea"/>
                <a:cs typeface="+mn-ea"/>
                <a:sym typeface="+mn-lt"/>
              </a:rPr>
              <a:t>环境背景</a:t>
            </a:r>
          </a:p>
        </p:txBody>
      </p:sp>
      <p:sp>
        <p:nvSpPr>
          <p:cNvPr id="7" name="文本框 6"/>
          <p:cNvSpPr txBox="1"/>
          <p:nvPr/>
        </p:nvSpPr>
        <p:spPr>
          <a:xfrm>
            <a:off x="1667269" y="2393394"/>
            <a:ext cx="1284768" cy="1200329"/>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en-US" altLang="zh-CN" sz="7200" dirty="0">
                <a:solidFill>
                  <a:srgbClr val="93B0C1"/>
                </a:solidFill>
                <a:latin typeface="+mn-lt"/>
                <a:ea typeface="+mn-ea"/>
                <a:cs typeface="+mn-ea"/>
                <a:sym typeface="+mn-lt"/>
              </a:rPr>
              <a:t>01</a:t>
            </a:r>
            <a:endParaRPr lang="zh-CN" altLang="en-US" sz="7200" dirty="0">
              <a:solidFill>
                <a:srgbClr val="93B0C1"/>
              </a:solidFill>
              <a:latin typeface="+mn-lt"/>
              <a:ea typeface="+mn-ea"/>
              <a:cs typeface="+mn-ea"/>
              <a:sym typeface="+mn-lt"/>
            </a:endParaRPr>
          </a:p>
        </p:txBody>
      </p:sp>
      <p:sp>
        <p:nvSpPr>
          <p:cNvPr id="9" name="文本框 8"/>
          <p:cNvSpPr txBox="1"/>
          <p:nvPr/>
        </p:nvSpPr>
        <p:spPr>
          <a:xfrm>
            <a:off x="4388853" y="1777840"/>
            <a:ext cx="3274690" cy="830997"/>
          </a:xfrm>
          <a:prstGeom prst="rect">
            <a:avLst/>
          </a:prstGeom>
          <a:noFill/>
        </p:spPr>
        <p:txBody>
          <a:bodyPr wrap="square" rtlCol="0">
            <a:spAutoFit/>
          </a:bodyPr>
          <a:lstStyle/>
          <a:p>
            <a:r>
              <a:rPr lang="en-US" altLang="zh-CN" sz="4800" dirty="0">
                <a:solidFill>
                  <a:srgbClr val="93B0C1"/>
                </a:solidFill>
                <a:cs typeface="+mn-ea"/>
                <a:sym typeface="+mn-lt"/>
              </a:rPr>
              <a:t>PART ONE</a:t>
            </a:r>
            <a:endParaRPr lang="zh-CN" altLang="en-US" sz="4800" dirty="0">
              <a:solidFill>
                <a:srgbClr val="93B0C1"/>
              </a:solidFill>
              <a:cs typeface="+mn-ea"/>
              <a:sym typeface="+mn-lt"/>
            </a:endParaRPr>
          </a:p>
        </p:txBody>
      </p:sp>
      <p:sp>
        <p:nvSpPr>
          <p:cNvPr id="12" name="椭圆 11"/>
          <p:cNvSpPr/>
          <p:nvPr/>
        </p:nvSpPr>
        <p:spPr>
          <a:xfrm>
            <a:off x="10354899" y="4552515"/>
            <a:ext cx="601668" cy="601668"/>
          </a:xfrm>
          <a:prstGeom prst="ellipse">
            <a:avLst/>
          </a:prstGeom>
          <a:noFill/>
          <a:ln w="25400">
            <a:solidFill>
              <a:srgbClr val="B6C3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11129234" y="5595871"/>
            <a:ext cx="495882" cy="495882"/>
          </a:xfrm>
          <a:prstGeom prst="ellipse">
            <a:avLst/>
          </a:prstGeom>
          <a:noFill/>
          <a:ln w="25400">
            <a:solidFill>
              <a:srgbClr val="B6C3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10365669" y="6185333"/>
            <a:ext cx="348108" cy="348108"/>
          </a:xfrm>
          <a:prstGeom prst="ellipse">
            <a:avLst/>
          </a:prstGeom>
          <a:noFill/>
          <a:ln w="25400">
            <a:solidFill>
              <a:srgbClr val="B6C3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74"/>
          <p:cNvSpPr txBox="1"/>
          <p:nvPr/>
        </p:nvSpPr>
        <p:spPr>
          <a:xfrm>
            <a:off x="1021392" y="319661"/>
            <a:ext cx="4612790" cy="523220"/>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zh-CN" altLang="en-US" sz="2800" dirty="0">
                <a:solidFill>
                  <a:srgbClr val="93B0C1"/>
                </a:solidFill>
                <a:latin typeface="+mn-lt"/>
                <a:ea typeface="+mn-ea"/>
                <a:cs typeface="+mn-ea"/>
                <a:sym typeface="+mn-lt"/>
              </a:rPr>
              <a:t>控制核心 </a:t>
            </a:r>
            <a:r>
              <a:rPr lang="en-US" altLang="zh-CN" sz="2800" dirty="0">
                <a:solidFill>
                  <a:srgbClr val="93B0C1"/>
                </a:solidFill>
                <a:latin typeface="+mn-lt"/>
                <a:ea typeface="+mn-ea"/>
                <a:cs typeface="+mn-ea"/>
                <a:sym typeface="+mn-lt"/>
              </a:rPr>
              <a:t>	</a:t>
            </a:r>
            <a:r>
              <a:rPr lang="en-US" altLang="zh-CN" sz="2000" b="1" dirty="0"/>
              <a:t>STM 32</a:t>
            </a:r>
            <a:endParaRPr lang="en-US" altLang="zh-CN" sz="1000" b="1" dirty="0"/>
          </a:p>
        </p:txBody>
      </p:sp>
      <p:pic>
        <p:nvPicPr>
          <p:cNvPr id="35" name="图片 3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4051" y="189674"/>
            <a:ext cx="1039851" cy="1039850"/>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sp>
        <p:nvSpPr>
          <p:cNvPr id="2" name="文本框 1"/>
          <p:cNvSpPr txBox="1"/>
          <p:nvPr/>
        </p:nvSpPr>
        <p:spPr>
          <a:xfrm>
            <a:off x="945515" y="888365"/>
            <a:ext cx="10429240" cy="5495290"/>
          </a:xfrm>
          <a:prstGeom prst="rect">
            <a:avLst/>
          </a:prstGeom>
          <a:noFill/>
        </p:spPr>
        <p:txBody>
          <a:bodyPr wrap="square" rtlCol="0">
            <a:noAutofit/>
          </a:bodyPr>
          <a:lstStyle/>
          <a:p>
            <a:r>
              <a:rPr lang="en-US" altLang="zh-CN" sz="2400" b="1" dirty="0"/>
              <a:t>	</a:t>
            </a:r>
            <a:r>
              <a:rPr lang="zh-CN" altLang="en-US" sz="2400" b="1" dirty="0"/>
              <a:t>特点：</a:t>
            </a:r>
            <a:endParaRPr lang="en-US" altLang="zh-CN" sz="2400" b="1" dirty="0"/>
          </a:p>
          <a:p>
            <a:r>
              <a:rPr lang="en-US" altLang="zh-CN" sz="2400" b="1" dirty="0"/>
              <a:t>·</a:t>
            </a:r>
            <a:r>
              <a:rPr lang="zh-CN" altLang="en-US" sz="2400" dirty="0"/>
              <a:t>浮点运算能力</a:t>
            </a:r>
            <a:endParaRPr lang="en-US" altLang="zh-CN" sz="2400" dirty="0"/>
          </a:p>
          <a:p>
            <a:r>
              <a:rPr lang="en-US" altLang="zh-CN" sz="2400" b="1" dirty="0"/>
              <a:t>·</a:t>
            </a:r>
            <a:r>
              <a:rPr lang="zh-CN" altLang="en-US" sz="2400" dirty="0"/>
              <a:t>增强的</a:t>
            </a:r>
            <a:r>
              <a:rPr lang="en-US" altLang="zh-CN" sz="2400" dirty="0"/>
              <a:t>DSP</a:t>
            </a:r>
            <a:r>
              <a:rPr lang="zh-CN" altLang="en-US" sz="2400" dirty="0"/>
              <a:t>处理指令</a:t>
            </a:r>
            <a:endParaRPr lang="zh-CN" altLang="en-US" sz="2400" b="1"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0445" y="2012852"/>
            <a:ext cx="6911109" cy="43708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74"/>
          <p:cNvSpPr txBox="1"/>
          <p:nvPr/>
        </p:nvSpPr>
        <p:spPr>
          <a:xfrm>
            <a:off x="1021392" y="319661"/>
            <a:ext cx="4612790" cy="523220"/>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zh-CN" altLang="en-US" sz="2800" dirty="0">
                <a:solidFill>
                  <a:srgbClr val="93B0C1"/>
                </a:solidFill>
                <a:latin typeface="+mn-lt"/>
                <a:ea typeface="+mn-ea"/>
                <a:cs typeface="+mn-ea"/>
                <a:sym typeface="+mn-lt"/>
              </a:rPr>
              <a:t>控制核心 </a:t>
            </a:r>
            <a:r>
              <a:rPr lang="en-US" altLang="zh-CN" sz="2800" dirty="0">
                <a:solidFill>
                  <a:srgbClr val="93B0C1"/>
                </a:solidFill>
                <a:latin typeface="+mn-lt"/>
                <a:ea typeface="+mn-ea"/>
                <a:cs typeface="+mn-ea"/>
                <a:sym typeface="+mn-lt"/>
              </a:rPr>
              <a:t>	</a:t>
            </a:r>
            <a:r>
              <a:rPr lang="en-US" altLang="zh-CN" sz="2000" b="1" dirty="0"/>
              <a:t>STM 32</a:t>
            </a:r>
            <a:endParaRPr lang="en-US" altLang="zh-CN" sz="1000" b="1" dirty="0"/>
          </a:p>
        </p:txBody>
      </p:sp>
      <p:pic>
        <p:nvPicPr>
          <p:cNvPr id="35" name="图片 3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4051" y="189674"/>
            <a:ext cx="1039851" cy="1039850"/>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sp>
        <p:nvSpPr>
          <p:cNvPr id="2" name="文本框 1"/>
          <p:cNvSpPr txBox="1"/>
          <p:nvPr/>
        </p:nvSpPr>
        <p:spPr>
          <a:xfrm>
            <a:off x="945515" y="888365"/>
            <a:ext cx="10429240" cy="5495290"/>
          </a:xfrm>
          <a:prstGeom prst="rect">
            <a:avLst/>
          </a:prstGeom>
          <a:noFill/>
        </p:spPr>
        <p:txBody>
          <a:bodyPr wrap="square" rtlCol="0">
            <a:noAutofit/>
          </a:bodyPr>
          <a:lstStyle/>
          <a:p>
            <a:r>
              <a:rPr kumimoji="0" lang="zh-CN" altLang="zh-CN" sz="2400" b="1" i="0" u="none" strike="noStrike" cap="none" normalizeH="0" baseline="0" dirty="0">
                <a:ln>
                  <a:noFill/>
                </a:ln>
                <a:solidFill>
                  <a:schemeClr val="accent1"/>
                </a:solidFill>
                <a:effectLst/>
                <a:latin typeface="Arial Unicode MS"/>
              </a:rPr>
              <a:t>Cortex-M4</a:t>
            </a:r>
            <a:r>
              <a:rPr kumimoji="0" lang="zh-CN" altLang="zh-CN" sz="2400" b="1" i="0" u="none" strike="noStrike" cap="none" normalizeH="0" baseline="0" dirty="0">
                <a:ln>
                  <a:noFill/>
                </a:ln>
                <a:solidFill>
                  <a:schemeClr val="tx1"/>
                </a:solidFill>
                <a:effectLst/>
              </a:rPr>
              <a:t>的低功耗设计</a:t>
            </a:r>
            <a:r>
              <a:rPr kumimoji="0" lang="zh-CN" altLang="en-US" sz="2400" b="1" i="0" u="none" strike="noStrike" cap="none" normalizeH="0" baseline="0" dirty="0">
                <a:ln>
                  <a:noFill/>
                </a:ln>
                <a:solidFill>
                  <a:schemeClr val="tx1"/>
                </a:solidFill>
                <a:effectLst/>
              </a:rPr>
              <a:t>：</a:t>
            </a:r>
            <a:endParaRPr kumimoji="0" lang="en-US" altLang="zh-CN" sz="2400" b="1" i="0" u="none" strike="noStrike" cap="none" normalizeH="0" baseline="0" dirty="0">
              <a:ln>
                <a:noFill/>
              </a:ln>
              <a:solidFill>
                <a:schemeClr val="tx1"/>
              </a:solidFill>
              <a:effectLst/>
            </a:endParaRPr>
          </a:p>
          <a:p>
            <a:endParaRPr kumimoji="0" lang="zh-CN" altLang="zh-CN" sz="3600" b="1" i="0" u="none" strike="noStrike" cap="none" normalizeH="0" baseline="0" dirty="0">
              <a:ln>
                <a:noFill/>
              </a:ln>
              <a:solidFill>
                <a:schemeClr val="tx1"/>
              </a:solidFill>
              <a:effectLst/>
              <a:latin typeface="Arial" panose="020B0604020202020204" pitchFamily="34" charset="0"/>
            </a:endParaRPr>
          </a:p>
          <a:p>
            <a:endParaRPr lang="zh-CN" altLang="en-US" sz="2400" b="1"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1807" y="1354702"/>
            <a:ext cx="7524750" cy="5381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064" y="2147375"/>
            <a:ext cx="7700340" cy="4196408"/>
          </a:xfrm>
          <a:prstGeom prst="rect">
            <a:avLst/>
          </a:prstGeom>
        </p:spPr>
      </p:pic>
      <p:sp>
        <p:nvSpPr>
          <p:cNvPr id="5" name="文本框 4"/>
          <p:cNvSpPr txBox="1"/>
          <p:nvPr/>
        </p:nvSpPr>
        <p:spPr>
          <a:xfrm>
            <a:off x="4198008" y="2519020"/>
            <a:ext cx="7861163" cy="1015663"/>
          </a:xfrm>
          <a:prstGeom prst="rect">
            <a:avLst/>
          </a:prstGeom>
          <a:noFill/>
        </p:spPr>
        <p:txBody>
          <a:bodyPr wrap="square" rtlCol="0">
            <a:spAutoFit/>
          </a:bodyPr>
          <a:lstStyle/>
          <a:p>
            <a:pPr algn="ctr"/>
            <a:r>
              <a:rPr lang="zh-CN" altLang="en-US" sz="6000" b="1" dirty="0">
                <a:solidFill>
                  <a:srgbClr val="93B0C1"/>
                </a:solidFill>
                <a:cs typeface="+mn-ea"/>
                <a:sym typeface="+mn-lt"/>
              </a:rPr>
              <a:t>感谢您的聆听</a:t>
            </a:r>
          </a:p>
        </p:txBody>
      </p:sp>
      <p:grpSp>
        <p:nvGrpSpPr>
          <p:cNvPr id="137" name="组合 136"/>
          <p:cNvGrpSpPr/>
          <p:nvPr/>
        </p:nvGrpSpPr>
        <p:grpSpPr>
          <a:xfrm>
            <a:off x="5605065" y="4105645"/>
            <a:ext cx="4186688" cy="570236"/>
            <a:chOff x="6197921" y="4210219"/>
            <a:chExt cx="4186688" cy="570236"/>
          </a:xfrm>
        </p:grpSpPr>
        <p:sp>
          <p:nvSpPr>
            <p:cNvPr id="109" name="文本框 138"/>
            <p:cNvSpPr txBox="1"/>
            <p:nvPr/>
          </p:nvSpPr>
          <p:spPr>
            <a:xfrm>
              <a:off x="6829319" y="4310671"/>
              <a:ext cx="309880" cy="368300"/>
            </a:xfrm>
            <a:prstGeom prst="rect">
              <a:avLst/>
            </a:prstGeom>
            <a:noFill/>
          </p:spPr>
          <p:txBody>
            <a:bodyPr wrap="none" rtlCol="0">
              <a:spAutoFit/>
            </a:bodyPr>
            <a:lstStyle/>
            <a:p>
              <a:endParaRPr lang="zh-CN" altLang="en-US" dirty="0">
                <a:solidFill>
                  <a:prstClr val="black">
                    <a:lumMod val="75000"/>
                    <a:lumOff val="25000"/>
                  </a:prstClr>
                </a:solidFill>
                <a:cs typeface="+mn-ea"/>
                <a:sym typeface="+mn-lt"/>
              </a:endParaRPr>
            </a:p>
          </p:txBody>
        </p:sp>
        <p:grpSp>
          <p:nvGrpSpPr>
            <p:cNvPr id="110" name="组合 109"/>
            <p:cNvGrpSpPr/>
            <p:nvPr/>
          </p:nvGrpSpPr>
          <p:grpSpPr>
            <a:xfrm>
              <a:off x="9474166" y="4210219"/>
              <a:ext cx="365349" cy="570236"/>
              <a:chOff x="4763" y="15501938"/>
              <a:chExt cx="3094038" cy="4829175"/>
            </a:xfrm>
            <a:solidFill>
              <a:srgbClr val="93B0C1"/>
            </a:solidFill>
          </p:grpSpPr>
          <p:sp>
            <p:nvSpPr>
              <p:cNvPr id="111" name="Freeform 13"/>
              <p:cNvSpPr/>
              <p:nvPr/>
            </p:nvSpPr>
            <p:spPr bwMode="auto">
              <a:xfrm>
                <a:off x="4763" y="15501938"/>
                <a:ext cx="3094038" cy="3508375"/>
              </a:xfrm>
              <a:custGeom>
                <a:avLst/>
                <a:gdLst>
                  <a:gd name="T0" fmla="*/ 482 w 731"/>
                  <a:gd name="T1" fmla="*/ 828 h 828"/>
                  <a:gd name="T2" fmla="*/ 443 w 731"/>
                  <a:gd name="T3" fmla="*/ 788 h 828"/>
                  <a:gd name="T4" fmla="*/ 443 w 731"/>
                  <a:gd name="T5" fmla="*/ 732 h 828"/>
                  <a:gd name="T6" fmla="*/ 492 w 731"/>
                  <a:gd name="T7" fmla="*/ 635 h 828"/>
                  <a:gd name="T8" fmla="*/ 652 w 731"/>
                  <a:gd name="T9" fmla="*/ 366 h 828"/>
                  <a:gd name="T10" fmla="*/ 365 w 731"/>
                  <a:gd name="T11" fmla="*/ 79 h 828"/>
                  <a:gd name="T12" fmla="*/ 79 w 731"/>
                  <a:gd name="T13" fmla="*/ 366 h 828"/>
                  <a:gd name="T14" fmla="*/ 239 w 731"/>
                  <a:gd name="T15" fmla="*/ 635 h 828"/>
                  <a:gd name="T16" fmla="*/ 288 w 731"/>
                  <a:gd name="T17" fmla="*/ 732 h 828"/>
                  <a:gd name="T18" fmla="*/ 288 w 731"/>
                  <a:gd name="T19" fmla="*/ 788 h 828"/>
                  <a:gd name="T20" fmla="*/ 248 w 731"/>
                  <a:gd name="T21" fmla="*/ 828 h 828"/>
                  <a:gd name="T22" fmla="*/ 209 w 731"/>
                  <a:gd name="T23" fmla="*/ 788 h 828"/>
                  <a:gd name="T24" fmla="*/ 209 w 731"/>
                  <a:gd name="T25" fmla="*/ 732 h 828"/>
                  <a:gd name="T26" fmla="*/ 192 w 731"/>
                  <a:gd name="T27" fmla="*/ 699 h 828"/>
                  <a:gd name="T28" fmla="*/ 0 w 731"/>
                  <a:gd name="T29" fmla="*/ 366 h 828"/>
                  <a:gd name="T30" fmla="*/ 365 w 731"/>
                  <a:gd name="T31" fmla="*/ 0 h 828"/>
                  <a:gd name="T32" fmla="*/ 731 w 731"/>
                  <a:gd name="T33" fmla="*/ 366 h 828"/>
                  <a:gd name="T34" fmla="*/ 539 w 731"/>
                  <a:gd name="T35" fmla="*/ 699 h 828"/>
                  <a:gd name="T36" fmla="*/ 522 w 731"/>
                  <a:gd name="T37" fmla="*/ 732 h 828"/>
                  <a:gd name="T38" fmla="*/ 522 w 731"/>
                  <a:gd name="T39" fmla="*/ 788 h 828"/>
                  <a:gd name="T40" fmla="*/ 482 w 731"/>
                  <a:gd name="T41" fmla="*/ 828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1" h="828">
                    <a:moveTo>
                      <a:pt x="482" y="828"/>
                    </a:moveTo>
                    <a:cubicBezTo>
                      <a:pt x="460" y="828"/>
                      <a:pt x="443" y="810"/>
                      <a:pt x="443" y="788"/>
                    </a:cubicBezTo>
                    <a:cubicBezTo>
                      <a:pt x="443" y="732"/>
                      <a:pt x="443" y="732"/>
                      <a:pt x="443" y="732"/>
                    </a:cubicBezTo>
                    <a:cubicBezTo>
                      <a:pt x="443" y="697"/>
                      <a:pt x="463" y="656"/>
                      <a:pt x="492" y="635"/>
                    </a:cubicBezTo>
                    <a:cubicBezTo>
                      <a:pt x="493" y="634"/>
                      <a:pt x="652" y="516"/>
                      <a:pt x="652" y="366"/>
                    </a:cubicBezTo>
                    <a:cubicBezTo>
                      <a:pt x="652" y="208"/>
                      <a:pt x="523" y="79"/>
                      <a:pt x="365" y="79"/>
                    </a:cubicBezTo>
                    <a:cubicBezTo>
                      <a:pt x="207" y="79"/>
                      <a:pt x="79" y="208"/>
                      <a:pt x="79" y="366"/>
                    </a:cubicBezTo>
                    <a:cubicBezTo>
                      <a:pt x="79" y="517"/>
                      <a:pt x="237" y="634"/>
                      <a:pt x="239" y="635"/>
                    </a:cubicBezTo>
                    <a:cubicBezTo>
                      <a:pt x="267" y="656"/>
                      <a:pt x="288" y="697"/>
                      <a:pt x="288" y="732"/>
                    </a:cubicBezTo>
                    <a:cubicBezTo>
                      <a:pt x="288" y="788"/>
                      <a:pt x="288" y="788"/>
                      <a:pt x="288" y="788"/>
                    </a:cubicBezTo>
                    <a:cubicBezTo>
                      <a:pt x="288" y="810"/>
                      <a:pt x="270" y="828"/>
                      <a:pt x="248" y="828"/>
                    </a:cubicBezTo>
                    <a:cubicBezTo>
                      <a:pt x="226" y="828"/>
                      <a:pt x="209" y="810"/>
                      <a:pt x="209" y="788"/>
                    </a:cubicBezTo>
                    <a:cubicBezTo>
                      <a:pt x="209" y="732"/>
                      <a:pt x="209" y="732"/>
                      <a:pt x="209" y="732"/>
                    </a:cubicBezTo>
                    <a:cubicBezTo>
                      <a:pt x="209" y="722"/>
                      <a:pt x="200" y="705"/>
                      <a:pt x="192" y="699"/>
                    </a:cubicBezTo>
                    <a:cubicBezTo>
                      <a:pt x="184" y="693"/>
                      <a:pt x="0" y="556"/>
                      <a:pt x="0" y="366"/>
                    </a:cubicBezTo>
                    <a:cubicBezTo>
                      <a:pt x="0" y="164"/>
                      <a:pt x="164" y="0"/>
                      <a:pt x="365" y="0"/>
                    </a:cubicBezTo>
                    <a:cubicBezTo>
                      <a:pt x="567" y="0"/>
                      <a:pt x="731" y="164"/>
                      <a:pt x="731" y="366"/>
                    </a:cubicBezTo>
                    <a:cubicBezTo>
                      <a:pt x="731" y="556"/>
                      <a:pt x="546" y="693"/>
                      <a:pt x="539" y="699"/>
                    </a:cubicBezTo>
                    <a:cubicBezTo>
                      <a:pt x="531" y="705"/>
                      <a:pt x="522" y="722"/>
                      <a:pt x="522" y="732"/>
                    </a:cubicBezTo>
                    <a:cubicBezTo>
                      <a:pt x="522" y="788"/>
                      <a:pt x="522" y="788"/>
                      <a:pt x="522" y="788"/>
                    </a:cubicBezTo>
                    <a:cubicBezTo>
                      <a:pt x="522" y="810"/>
                      <a:pt x="504" y="828"/>
                      <a:pt x="482" y="8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112" name="Freeform 14"/>
              <p:cNvSpPr/>
              <p:nvPr/>
            </p:nvSpPr>
            <p:spPr bwMode="auto">
              <a:xfrm>
                <a:off x="914400" y="19137313"/>
                <a:ext cx="1274763" cy="1193800"/>
              </a:xfrm>
              <a:custGeom>
                <a:avLst/>
                <a:gdLst>
                  <a:gd name="T0" fmla="*/ 301 w 301"/>
                  <a:gd name="T1" fmla="*/ 0 h 282"/>
                  <a:gd name="T2" fmla="*/ 301 w 301"/>
                  <a:gd name="T3" fmla="*/ 107 h 282"/>
                  <a:gd name="T4" fmla="*/ 249 w 301"/>
                  <a:gd name="T5" fmla="*/ 195 h 282"/>
                  <a:gd name="T6" fmla="*/ 190 w 301"/>
                  <a:gd name="T7" fmla="*/ 252 h 282"/>
                  <a:gd name="T8" fmla="*/ 150 w 301"/>
                  <a:gd name="T9" fmla="*/ 282 h 282"/>
                  <a:gd name="T10" fmla="*/ 111 w 301"/>
                  <a:gd name="T11" fmla="*/ 252 h 282"/>
                  <a:gd name="T12" fmla="*/ 52 w 301"/>
                  <a:gd name="T13" fmla="*/ 195 h 282"/>
                  <a:gd name="T14" fmla="*/ 0 w 301"/>
                  <a:gd name="T15" fmla="*/ 107 h 282"/>
                  <a:gd name="T16" fmla="*/ 0 w 301"/>
                  <a:gd name="T17" fmla="*/ 0 h 282"/>
                  <a:gd name="T18" fmla="*/ 301 w 301"/>
                  <a:gd name="T1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1" h="282">
                    <a:moveTo>
                      <a:pt x="301" y="0"/>
                    </a:moveTo>
                    <a:cubicBezTo>
                      <a:pt x="301" y="0"/>
                      <a:pt x="301" y="85"/>
                      <a:pt x="301" y="107"/>
                    </a:cubicBezTo>
                    <a:cubicBezTo>
                      <a:pt x="301" y="152"/>
                      <a:pt x="277" y="176"/>
                      <a:pt x="249" y="195"/>
                    </a:cubicBezTo>
                    <a:cubicBezTo>
                      <a:pt x="221" y="213"/>
                      <a:pt x="199" y="230"/>
                      <a:pt x="190" y="252"/>
                    </a:cubicBezTo>
                    <a:cubicBezTo>
                      <a:pt x="190" y="252"/>
                      <a:pt x="185" y="282"/>
                      <a:pt x="150" y="282"/>
                    </a:cubicBezTo>
                    <a:cubicBezTo>
                      <a:pt x="116" y="282"/>
                      <a:pt x="111" y="252"/>
                      <a:pt x="111" y="252"/>
                    </a:cubicBezTo>
                    <a:cubicBezTo>
                      <a:pt x="102" y="230"/>
                      <a:pt x="79" y="213"/>
                      <a:pt x="52" y="195"/>
                    </a:cubicBezTo>
                    <a:cubicBezTo>
                      <a:pt x="24" y="176"/>
                      <a:pt x="0" y="152"/>
                      <a:pt x="0" y="107"/>
                    </a:cubicBezTo>
                    <a:cubicBezTo>
                      <a:pt x="0" y="85"/>
                      <a:pt x="0" y="0"/>
                      <a:pt x="0" y="0"/>
                    </a:cubicBezTo>
                    <a:lnTo>
                      <a:pt x="3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113" name="Freeform 15"/>
              <p:cNvSpPr/>
              <p:nvPr/>
            </p:nvSpPr>
            <p:spPr bwMode="auto">
              <a:xfrm>
                <a:off x="744538" y="19229388"/>
                <a:ext cx="1614488" cy="225425"/>
              </a:xfrm>
              <a:custGeom>
                <a:avLst/>
                <a:gdLst>
                  <a:gd name="T0" fmla="*/ 354 w 381"/>
                  <a:gd name="T1" fmla="*/ 53 h 53"/>
                  <a:gd name="T2" fmla="*/ 26 w 381"/>
                  <a:gd name="T3" fmla="*/ 53 h 53"/>
                  <a:gd name="T4" fmla="*/ 0 w 381"/>
                  <a:gd name="T5" fmla="*/ 27 h 53"/>
                  <a:gd name="T6" fmla="*/ 26 w 381"/>
                  <a:gd name="T7" fmla="*/ 0 h 53"/>
                  <a:gd name="T8" fmla="*/ 354 w 381"/>
                  <a:gd name="T9" fmla="*/ 0 h 53"/>
                  <a:gd name="T10" fmla="*/ 381 w 381"/>
                  <a:gd name="T11" fmla="*/ 27 h 53"/>
                  <a:gd name="T12" fmla="*/ 354 w 38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381" h="53">
                    <a:moveTo>
                      <a:pt x="354" y="53"/>
                    </a:moveTo>
                    <a:cubicBezTo>
                      <a:pt x="26" y="53"/>
                      <a:pt x="26" y="53"/>
                      <a:pt x="26" y="53"/>
                    </a:cubicBezTo>
                    <a:cubicBezTo>
                      <a:pt x="12" y="53"/>
                      <a:pt x="0" y="41"/>
                      <a:pt x="0" y="27"/>
                    </a:cubicBezTo>
                    <a:cubicBezTo>
                      <a:pt x="0" y="12"/>
                      <a:pt x="12" y="0"/>
                      <a:pt x="26" y="0"/>
                    </a:cubicBezTo>
                    <a:cubicBezTo>
                      <a:pt x="354" y="0"/>
                      <a:pt x="354" y="0"/>
                      <a:pt x="354" y="0"/>
                    </a:cubicBezTo>
                    <a:cubicBezTo>
                      <a:pt x="369" y="0"/>
                      <a:pt x="381" y="12"/>
                      <a:pt x="381" y="27"/>
                    </a:cubicBezTo>
                    <a:cubicBezTo>
                      <a:pt x="381" y="41"/>
                      <a:pt x="369" y="53"/>
                      <a:pt x="354"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114" name="Freeform 16"/>
              <p:cNvSpPr/>
              <p:nvPr/>
            </p:nvSpPr>
            <p:spPr bwMode="auto">
              <a:xfrm>
                <a:off x="744538" y="19513550"/>
                <a:ext cx="1614488" cy="220663"/>
              </a:xfrm>
              <a:custGeom>
                <a:avLst/>
                <a:gdLst>
                  <a:gd name="T0" fmla="*/ 354 w 381"/>
                  <a:gd name="T1" fmla="*/ 52 h 52"/>
                  <a:gd name="T2" fmla="*/ 26 w 381"/>
                  <a:gd name="T3" fmla="*/ 52 h 52"/>
                  <a:gd name="T4" fmla="*/ 0 w 381"/>
                  <a:gd name="T5" fmla="*/ 26 h 52"/>
                  <a:gd name="T6" fmla="*/ 26 w 381"/>
                  <a:gd name="T7" fmla="*/ 0 h 52"/>
                  <a:gd name="T8" fmla="*/ 354 w 381"/>
                  <a:gd name="T9" fmla="*/ 0 h 52"/>
                  <a:gd name="T10" fmla="*/ 381 w 381"/>
                  <a:gd name="T11" fmla="*/ 26 h 52"/>
                  <a:gd name="T12" fmla="*/ 354 w 38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1" h="52">
                    <a:moveTo>
                      <a:pt x="354" y="52"/>
                    </a:moveTo>
                    <a:cubicBezTo>
                      <a:pt x="26" y="52"/>
                      <a:pt x="26" y="52"/>
                      <a:pt x="26" y="52"/>
                    </a:cubicBezTo>
                    <a:cubicBezTo>
                      <a:pt x="12" y="52"/>
                      <a:pt x="0" y="41"/>
                      <a:pt x="0" y="26"/>
                    </a:cubicBezTo>
                    <a:cubicBezTo>
                      <a:pt x="0" y="12"/>
                      <a:pt x="12" y="0"/>
                      <a:pt x="26" y="0"/>
                    </a:cubicBezTo>
                    <a:cubicBezTo>
                      <a:pt x="354" y="0"/>
                      <a:pt x="354" y="0"/>
                      <a:pt x="354" y="0"/>
                    </a:cubicBezTo>
                    <a:cubicBezTo>
                      <a:pt x="369" y="0"/>
                      <a:pt x="381" y="12"/>
                      <a:pt x="381" y="26"/>
                    </a:cubicBezTo>
                    <a:cubicBezTo>
                      <a:pt x="381" y="41"/>
                      <a:pt x="369" y="52"/>
                      <a:pt x="35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115" name="Freeform 17"/>
              <p:cNvSpPr/>
              <p:nvPr/>
            </p:nvSpPr>
            <p:spPr bwMode="auto">
              <a:xfrm>
                <a:off x="1254125" y="18060988"/>
                <a:ext cx="592138" cy="147638"/>
              </a:xfrm>
              <a:custGeom>
                <a:avLst/>
                <a:gdLst>
                  <a:gd name="T0" fmla="*/ 123 w 140"/>
                  <a:gd name="T1" fmla="*/ 35 h 35"/>
                  <a:gd name="T2" fmla="*/ 18 w 140"/>
                  <a:gd name="T3" fmla="*/ 35 h 35"/>
                  <a:gd name="T4" fmla="*/ 0 w 140"/>
                  <a:gd name="T5" fmla="*/ 17 h 35"/>
                  <a:gd name="T6" fmla="*/ 18 w 140"/>
                  <a:gd name="T7" fmla="*/ 0 h 35"/>
                  <a:gd name="T8" fmla="*/ 123 w 140"/>
                  <a:gd name="T9" fmla="*/ 0 h 35"/>
                  <a:gd name="T10" fmla="*/ 140 w 140"/>
                  <a:gd name="T11" fmla="*/ 17 h 35"/>
                  <a:gd name="T12" fmla="*/ 123 w 14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40" h="35">
                    <a:moveTo>
                      <a:pt x="123" y="35"/>
                    </a:moveTo>
                    <a:cubicBezTo>
                      <a:pt x="18" y="35"/>
                      <a:pt x="18" y="35"/>
                      <a:pt x="18" y="35"/>
                    </a:cubicBezTo>
                    <a:cubicBezTo>
                      <a:pt x="8" y="35"/>
                      <a:pt x="0" y="27"/>
                      <a:pt x="0" y="17"/>
                    </a:cubicBezTo>
                    <a:cubicBezTo>
                      <a:pt x="0" y="8"/>
                      <a:pt x="8" y="0"/>
                      <a:pt x="18" y="0"/>
                    </a:cubicBezTo>
                    <a:cubicBezTo>
                      <a:pt x="123" y="0"/>
                      <a:pt x="123" y="0"/>
                      <a:pt x="123" y="0"/>
                    </a:cubicBezTo>
                    <a:cubicBezTo>
                      <a:pt x="133" y="0"/>
                      <a:pt x="140" y="8"/>
                      <a:pt x="140" y="17"/>
                    </a:cubicBezTo>
                    <a:cubicBezTo>
                      <a:pt x="140" y="27"/>
                      <a:pt x="133" y="35"/>
                      <a:pt x="123"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116" name="Freeform 18"/>
              <p:cNvSpPr/>
              <p:nvPr/>
            </p:nvSpPr>
            <p:spPr bwMode="auto">
              <a:xfrm>
                <a:off x="1198563" y="17806988"/>
                <a:ext cx="706438" cy="147638"/>
              </a:xfrm>
              <a:custGeom>
                <a:avLst/>
                <a:gdLst>
                  <a:gd name="T0" fmla="*/ 149 w 167"/>
                  <a:gd name="T1" fmla="*/ 35 h 35"/>
                  <a:gd name="T2" fmla="*/ 18 w 167"/>
                  <a:gd name="T3" fmla="*/ 35 h 35"/>
                  <a:gd name="T4" fmla="*/ 0 w 167"/>
                  <a:gd name="T5" fmla="*/ 17 h 35"/>
                  <a:gd name="T6" fmla="*/ 18 w 167"/>
                  <a:gd name="T7" fmla="*/ 0 h 35"/>
                  <a:gd name="T8" fmla="*/ 149 w 167"/>
                  <a:gd name="T9" fmla="*/ 0 h 35"/>
                  <a:gd name="T10" fmla="*/ 167 w 167"/>
                  <a:gd name="T11" fmla="*/ 17 h 35"/>
                  <a:gd name="T12" fmla="*/ 149 w 167"/>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67" h="35">
                    <a:moveTo>
                      <a:pt x="149" y="35"/>
                    </a:moveTo>
                    <a:cubicBezTo>
                      <a:pt x="18" y="35"/>
                      <a:pt x="18" y="35"/>
                      <a:pt x="18" y="35"/>
                    </a:cubicBezTo>
                    <a:cubicBezTo>
                      <a:pt x="8" y="35"/>
                      <a:pt x="0" y="27"/>
                      <a:pt x="0" y="17"/>
                    </a:cubicBezTo>
                    <a:cubicBezTo>
                      <a:pt x="0" y="8"/>
                      <a:pt x="8" y="0"/>
                      <a:pt x="18" y="0"/>
                    </a:cubicBezTo>
                    <a:cubicBezTo>
                      <a:pt x="149" y="0"/>
                      <a:pt x="149" y="0"/>
                      <a:pt x="149" y="0"/>
                    </a:cubicBezTo>
                    <a:cubicBezTo>
                      <a:pt x="159" y="0"/>
                      <a:pt x="167" y="8"/>
                      <a:pt x="167" y="17"/>
                    </a:cubicBezTo>
                    <a:cubicBezTo>
                      <a:pt x="167" y="27"/>
                      <a:pt x="159" y="35"/>
                      <a:pt x="14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117" name="Freeform 19"/>
              <p:cNvSpPr/>
              <p:nvPr/>
            </p:nvSpPr>
            <p:spPr bwMode="auto">
              <a:xfrm>
                <a:off x="1104900" y="17548225"/>
                <a:ext cx="889000" cy="149225"/>
              </a:xfrm>
              <a:custGeom>
                <a:avLst/>
                <a:gdLst>
                  <a:gd name="T0" fmla="*/ 193 w 210"/>
                  <a:gd name="T1" fmla="*/ 35 h 35"/>
                  <a:gd name="T2" fmla="*/ 18 w 210"/>
                  <a:gd name="T3" fmla="*/ 35 h 35"/>
                  <a:gd name="T4" fmla="*/ 0 w 210"/>
                  <a:gd name="T5" fmla="*/ 18 h 35"/>
                  <a:gd name="T6" fmla="*/ 18 w 210"/>
                  <a:gd name="T7" fmla="*/ 0 h 35"/>
                  <a:gd name="T8" fmla="*/ 193 w 210"/>
                  <a:gd name="T9" fmla="*/ 0 h 35"/>
                  <a:gd name="T10" fmla="*/ 210 w 210"/>
                  <a:gd name="T11" fmla="*/ 18 h 35"/>
                  <a:gd name="T12" fmla="*/ 193 w 21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210" h="35">
                    <a:moveTo>
                      <a:pt x="193" y="35"/>
                    </a:moveTo>
                    <a:cubicBezTo>
                      <a:pt x="18" y="35"/>
                      <a:pt x="18" y="35"/>
                      <a:pt x="18" y="35"/>
                    </a:cubicBezTo>
                    <a:cubicBezTo>
                      <a:pt x="8" y="35"/>
                      <a:pt x="0" y="28"/>
                      <a:pt x="0" y="18"/>
                    </a:cubicBezTo>
                    <a:cubicBezTo>
                      <a:pt x="0" y="8"/>
                      <a:pt x="8" y="0"/>
                      <a:pt x="18" y="0"/>
                    </a:cubicBezTo>
                    <a:cubicBezTo>
                      <a:pt x="193" y="0"/>
                      <a:pt x="193" y="0"/>
                      <a:pt x="193" y="0"/>
                    </a:cubicBezTo>
                    <a:cubicBezTo>
                      <a:pt x="203" y="0"/>
                      <a:pt x="210" y="8"/>
                      <a:pt x="210" y="18"/>
                    </a:cubicBezTo>
                    <a:cubicBezTo>
                      <a:pt x="210" y="28"/>
                      <a:pt x="203" y="35"/>
                      <a:pt x="193"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118" name="Freeform 20"/>
              <p:cNvSpPr/>
              <p:nvPr/>
            </p:nvSpPr>
            <p:spPr bwMode="auto">
              <a:xfrm>
                <a:off x="584200" y="17243425"/>
                <a:ext cx="525463" cy="147638"/>
              </a:xfrm>
              <a:custGeom>
                <a:avLst/>
                <a:gdLst>
                  <a:gd name="T0" fmla="*/ 106 w 124"/>
                  <a:gd name="T1" fmla="*/ 35 h 35"/>
                  <a:gd name="T2" fmla="*/ 17 w 124"/>
                  <a:gd name="T3" fmla="*/ 35 h 35"/>
                  <a:gd name="T4" fmla="*/ 0 w 124"/>
                  <a:gd name="T5" fmla="*/ 18 h 35"/>
                  <a:gd name="T6" fmla="*/ 17 w 124"/>
                  <a:gd name="T7" fmla="*/ 0 h 35"/>
                  <a:gd name="T8" fmla="*/ 106 w 124"/>
                  <a:gd name="T9" fmla="*/ 0 h 35"/>
                  <a:gd name="T10" fmla="*/ 124 w 124"/>
                  <a:gd name="T11" fmla="*/ 18 h 35"/>
                  <a:gd name="T12" fmla="*/ 106 w 12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4" h="35">
                    <a:moveTo>
                      <a:pt x="106" y="35"/>
                    </a:moveTo>
                    <a:cubicBezTo>
                      <a:pt x="17" y="35"/>
                      <a:pt x="17" y="35"/>
                      <a:pt x="17" y="35"/>
                    </a:cubicBezTo>
                    <a:cubicBezTo>
                      <a:pt x="7" y="35"/>
                      <a:pt x="0" y="27"/>
                      <a:pt x="0" y="18"/>
                    </a:cubicBezTo>
                    <a:cubicBezTo>
                      <a:pt x="0" y="8"/>
                      <a:pt x="7" y="0"/>
                      <a:pt x="17" y="0"/>
                    </a:cubicBezTo>
                    <a:cubicBezTo>
                      <a:pt x="106" y="0"/>
                      <a:pt x="106" y="0"/>
                      <a:pt x="106" y="0"/>
                    </a:cubicBezTo>
                    <a:cubicBezTo>
                      <a:pt x="116" y="0"/>
                      <a:pt x="124" y="8"/>
                      <a:pt x="124" y="18"/>
                    </a:cubicBezTo>
                    <a:cubicBezTo>
                      <a:pt x="124" y="27"/>
                      <a:pt x="116" y="35"/>
                      <a:pt x="10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119" name="Freeform 21"/>
              <p:cNvSpPr/>
              <p:nvPr/>
            </p:nvSpPr>
            <p:spPr bwMode="auto">
              <a:xfrm>
                <a:off x="1993900" y="17243425"/>
                <a:ext cx="525463" cy="147638"/>
              </a:xfrm>
              <a:custGeom>
                <a:avLst/>
                <a:gdLst>
                  <a:gd name="T0" fmla="*/ 106 w 124"/>
                  <a:gd name="T1" fmla="*/ 35 h 35"/>
                  <a:gd name="T2" fmla="*/ 17 w 124"/>
                  <a:gd name="T3" fmla="*/ 35 h 35"/>
                  <a:gd name="T4" fmla="*/ 0 w 124"/>
                  <a:gd name="T5" fmla="*/ 18 h 35"/>
                  <a:gd name="T6" fmla="*/ 17 w 124"/>
                  <a:gd name="T7" fmla="*/ 0 h 35"/>
                  <a:gd name="T8" fmla="*/ 106 w 124"/>
                  <a:gd name="T9" fmla="*/ 0 h 35"/>
                  <a:gd name="T10" fmla="*/ 124 w 124"/>
                  <a:gd name="T11" fmla="*/ 18 h 35"/>
                  <a:gd name="T12" fmla="*/ 106 w 12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4" h="35">
                    <a:moveTo>
                      <a:pt x="106" y="35"/>
                    </a:moveTo>
                    <a:cubicBezTo>
                      <a:pt x="17" y="35"/>
                      <a:pt x="17" y="35"/>
                      <a:pt x="17" y="35"/>
                    </a:cubicBezTo>
                    <a:cubicBezTo>
                      <a:pt x="8" y="35"/>
                      <a:pt x="0" y="27"/>
                      <a:pt x="0" y="18"/>
                    </a:cubicBezTo>
                    <a:cubicBezTo>
                      <a:pt x="0" y="8"/>
                      <a:pt x="8" y="0"/>
                      <a:pt x="17" y="0"/>
                    </a:cubicBezTo>
                    <a:cubicBezTo>
                      <a:pt x="106" y="0"/>
                      <a:pt x="106" y="0"/>
                      <a:pt x="106" y="0"/>
                    </a:cubicBezTo>
                    <a:cubicBezTo>
                      <a:pt x="116" y="0"/>
                      <a:pt x="124" y="8"/>
                      <a:pt x="124" y="18"/>
                    </a:cubicBezTo>
                    <a:cubicBezTo>
                      <a:pt x="124" y="27"/>
                      <a:pt x="116" y="35"/>
                      <a:pt x="10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120" name="Freeform 22"/>
              <p:cNvSpPr/>
              <p:nvPr/>
            </p:nvSpPr>
            <p:spPr bwMode="auto">
              <a:xfrm>
                <a:off x="1833563" y="16603663"/>
                <a:ext cx="431800" cy="423863"/>
              </a:xfrm>
              <a:custGeom>
                <a:avLst/>
                <a:gdLst>
                  <a:gd name="T0" fmla="*/ 20 w 102"/>
                  <a:gd name="T1" fmla="*/ 100 h 100"/>
                  <a:gd name="T2" fmla="*/ 7 w 102"/>
                  <a:gd name="T3" fmla="*/ 95 h 100"/>
                  <a:gd name="T4" fmla="*/ 7 w 102"/>
                  <a:gd name="T5" fmla="*/ 70 h 100"/>
                  <a:gd name="T6" fmla="*/ 70 w 102"/>
                  <a:gd name="T7" fmla="*/ 7 h 100"/>
                  <a:gd name="T8" fmla="*/ 95 w 102"/>
                  <a:gd name="T9" fmla="*/ 7 h 100"/>
                  <a:gd name="T10" fmla="*/ 95 w 102"/>
                  <a:gd name="T11" fmla="*/ 32 h 100"/>
                  <a:gd name="T12" fmla="*/ 32 w 102"/>
                  <a:gd name="T13" fmla="*/ 95 h 100"/>
                  <a:gd name="T14" fmla="*/ 20 w 102"/>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0">
                    <a:moveTo>
                      <a:pt x="20" y="100"/>
                    </a:moveTo>
                    <a:cubicBezTo>
                      <a:pt x="15" y="100"/>
                      <a:pt x="11" y="98"/>
                      <a:pt x="7" y="95"/>
                    </a:cubicBezTo>
                    <a:cubicBezTo>
                      <a:pt x="0" y="88"/>
                      <a:pt x="0" y="77"/>
                      <a:pt x="7" y="70"/>
                    </a:cubicBezTo>
                    <a:cubicBezTo>
                      <a:pt x="70" y="7"/>
                      <a:pt x="70" y="7"/>
                      <a:pt x="70" y="7"/>
                    </a:cubicBezTo>
                    <a:cubicBezTo>
                      <a:pt x="77" y="0"/>
                      <a:pt x="88" y="0"/>
                      <a:pt x="95" y="7"/>
                    </a:cubicBezTo>
                    <a:cubicBezTo>
                      <a:pt x="102" y="14"/>
                      <a:pt x="102" y="25"/>
                      <a:pt x="95" y="32"/>
                    </a:cubicBezTo>
                    <a:cubicBezTo>
                      <a:pt x="32" y="95"/>
                      <a:pt x="32" y="95"/>
                      <a:pt x="32" y="95"/>
                    </a:cubicBezTo>
                    <a:cubicBezTo>
                      <a:pt x="28" y="98"/>
                      <a:pt x="24" y="100"/>
                      <a:pt x="20"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121" name="Freeform 23"/>
              <p:cNvSpPr/>
              <p:nvPr/>
            </p:nvSpPr>
            <p:spPr bwMode="auto">
              <a:xfrm>
                <a:off x="1477963" y="16349663"/>
                <a:ext cx="147638" cy="525463"/>
              </a:xfrm>
              <a:custGeom>
                <a:avLst/>
                <a:gdLst>
                  <a:gd name="T0" fmla="*/ 17 w 35"/>
                  <a:gd name="T1" fmla="*/ 124 h 124"/>
                  <a:gd name="T2" fmla="*/ 0 w 35"/>
                  <a:gd name="T3" fmla="*/ 107 h 124"/>
                  <a:gd name="T4" fmla="*/ 0 w 35"/>
                  <a:gd name="T5" fmla="*/ 17 h 124"/>
                  <a:gd name="T6" fmla="*/ 17 w 35"/>
                  <a:gd name="T7" fmla="*/ 0 h 124"/>
                  <a:gd name="T8" fmla="*/ 35 w 35"/>
                  <a:gd name="T9" fmla="*/ 17 h 124"/>
                  <a:gd name="T10" fmla="*/ 35 w 35"/>
                  <a:gd name="T11" fmla="*/ 107 h 124"/>
                  <a:gd name="T12" fmla="*/ 17 w 35"/>
                  <a:gd name="T13" fmla="*/ 124 h 124"/>
                </a:gdLst>
                <a:ahLst/>
                <a:cxnLst>
                  <a:cxn ang="0">
                    <a:pos x="T0" y="T1"/>
                  </a:cxn>
                  <a:cxn ang="0">
                    <a:pos x="T2" y="T3"/>
                  </a:cxn>
                  <a:cxn ang="0">
                    <a:pos x="T4" y="T5"/>
                  </a:cxn>
                  <a:cxn ang="0">
                    <a:pos x="T6" y="T7"/>
                  </a:cxn>
                  <a:cxn ang="0">
                    <a:pos x="T8" y="T9"/>
                  </a:cxn>
                  <a:cxn ang="0">
                    <a:pos x="T10" y="T11"/>
                  </a:cxn>
                  <a:cxn ang="0">
                    <a:pos x="T12" y="T13"/>
                  </a:cxn>
                </a:cxnLst>
                <a:rect l="0" t="0" r="r" b="b"/>
                <a:pathLst>
                  <a:path w="35" h="124">
                    <a:moveTo>
                      <a:pt x="17" y="124"/>
                    </a:moveTo>
                    <a:cubicBezTo>
                      <a:pt x="8" y="124"/>
                      <a:pt x="0" y="116"/>
                      <a:pt x="0" y="107"/>
                    </a:cubicBezTo>
                    <a:cubicBezTo>
                      <a:pt x="0" y="17"/>
                      <a:pt x="0" y="17"/>
                      <a:pt x="0" y="17"/>
                    </a:cubicBezTo>
                    <a:cubicBezTo>
                      <a:pt x="0" y="8"/>
                      <a:pt x="8" y="0"/>
                      <a:pt x="17" y="0"/>
                    </a:cubicBezTo>
                    <a:cubicBezTo>
                      <a:pt x="27" y="0"/>
                      <a:pt x="35" y="8"/>
                      <a:pt x="35" y="17"/>
                    </a:cubicBezTo>
                    <a:cubicBezTo>
                      <a:pt x="35" y="107"/>
                      <a:pt x="35" y="107"/>
                      <a:pt x="35" y="107"/>
                    </a:cubicBezTo>
                    <a:cubicBezTo>
                      <a:pt x="35" y="116"/>
                      <a:pt x="27" y="124"/>
                      <a:pt x="17" y="1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122" name="Freeform 24"/>
              <p:cNvSpPr/>
              <p:nvPr/>
            </p:nvSpPr>
            <p:spPr bwMode="auto">
              <a:xfrm>
                <a:off x="838200" y="16603663"/>
                <a:ext cx="428625" cy="423863"/>
              </a:xfrm>
              <a:custGeom>
                <a:avLst/>
                <a:gdLst>
                  <a:gd name="T0" fmla="*/ 82 w 101"/>
                  <a:gd name="T1" fmla="*/ 100 h 100"/>
                  <a:gd name="T2" fmla="*/ 70 w 101"/>
                  <a:gd name="T3" fmla="*/ 95 h 100"/>
                  <a:gd name="T4" fmla="*/ 7 w 101"/>
                  <a:gd name="T5" fmla="*/ 32 h 100"/>
                  <a:gd name="T6" fmla="*/ 7 w 101"/>
                  <a:gd name="T7" fmla="*/ 7 h 100"/>
                  <a:gd name="T8" fmla="*/ 31 w 101"/>
                  <a:gd name="T9" fmla="*/ 7 h 100"/>
                  <a:gd name="T10" fmla="*/ 94 w 101"/>
                  <a:gd name="T11" fmla="*/ 70 h 100"/>
                  <a:gd name="T12" fmla="*/ 94 w 101"/>
                  <a:gd name="T13" fmla="*/ 95 h 100"/>
                  <a:gd name="T14" fmla="*/ 82 w 10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00">
                    <a:moveTo>
                      <a:pt x="82" y="100"/>
                    </a:moveTo>
                    <a:cubicBezTo>
                      <a:pt x="77" y="100"/>
                      <a:pt x="73" y="98"/>
                      <a:pt x="70" y="95"/>
                    </a:cubicBezTo>
                    <a:cubicBezTo>
                      <a:pt x="7" y="32"/>
                      <a:pt x="7" y="32"/>
                      <a:pt x="7" y="32"/>
                    </a:cubicBezTo>
                    <a:cubicBezTo>
                      <a:pt x="0" y="25"/>
                      <a:pt x="0" y="14"/>
                      <a:pt x="7" y="7"/>
                    </a:cubicBezTo>
                    <a:cubicBezTo>
                      <a:pt x="13" y="0"/>
                      <a:pt x="24" y="0"/>
                      <a:pt x="31" y="7"/>
                    </a:cubicBezTo>
                    <a:cubicBezTo>
                      <a:pt x="94" y="70"/>
                      <a:pt x="94" y="70"/>
                      <a:pt x="94" y="70"/>
                    </a:cubicBezTo>
                    <a:cubicBezTo>
                      <a:pt x="101" y="77"/>
                      <a:pt x="101" y="88"/>
                      <a:pt x="94" y="95"/>
                    </a:cubicBezTo>
                    <a:cubicBezTo>
                      <a:pt x="91" y="98"/>
                      <a:pt x="86" y="100"/>
                      <a:pt x="82"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grpSp>
        <p:grpSp>
          <p:nvGrpSpPr>
            <p:cNvPr id="123" name="组合 122"/>
            <p:cNvGrpSpPr/>
            <p:nvPr/>
          </p:nvGrpSpPr>
          <p:grpSpPr>
            <a:xfrm>
              <a:off x="6197921" y="4212685"/>
              <a:ext cx="396185" cy="565304"/>
              <a:chOff x="33337500" y="3175"/>
              <a:chExt cx="2930525" cy="4181475"/>
            </a:xfrm>
            <a:solidFill>
              <a:srgbClr val="93B0C1"/>
            </a:solidFill>
          </p:grpSpPr>
          <p:sp>
            <p:nvSpPr>
              <p:cNvPr id="124" name="Freeform 25"/>
              <p:cNvSpPr/>
              <p:nvPr/>
            </p:nvSpPr>
            <p:spPr bwMode="auto">
              <a:xfrm>
                <a:off x="35061525" y="2049463"/>
                <a:ext cx="1163638" cy="2033588"/>
              </a:xfrm>
              <a:custGeom>
                <a:avLst/>
                <a:gdLst>
                  <a:gd name="T0" fmla="*/ 64 w 275"/>
                  <a:gd name="T1" fmla="*/ 480 h 480"/>
                  <a:gd name="T2" fmla="*/ 275 w 275"/>
                  <a:gd name="T3" fmla="*/ 421 h 480"/>
                  <a:gd name="T4" fmla="*/ 258 w 275"/>
                  <a:gd name="T5" fmla="*/ 163 h 480"/>
                  <a:gd name="T6" fmla="*/ 135 w 275"/>
                  <a:gd name="T7" fmla="*/ 52 h 480"/>
                  <a:gd name="T8" fmla="*/ 36 w 275"/>
                  <a:gd name="T9" fmla="*/ 0 h 480"/>
                  <a:gd name="T10" fmla="*/ 0 w 275"/>
                  <a:gd name="T11" fmla="*/ 26 h 480"/>
                  <a:gd name="T12" fmla="*/ 64 w 275"/>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275" h="480">
                    <a:moveTo>
                      <a:pt x="64" y="480"/>
                    </a:moveTo>
                    <a:cubicBezTo>
                      <a:pt x="196" y="460"/>
                      <a:pt x="275" y="421"/>
                      <a:pt x="275" y="421"/>
                    </a:cubicBezTo>
                    <a:cubicBezTo>
                      <a:pt x="275" y="421"/>
                      <a:pt x="268" y="194"/>
                      <a:pt x="258" y="163"/>
                    </a:cubicBezTo>
                    <a:cubicBezTo>
                      <a:pt x="248" y="133"/>
                      <a:pt x="173" y="76"/>
                      <a:pt x="135" y="52"/>
                    </a:cubicBezTo>
                    <a:cubicBezTo>
                      <a:pt x="98" y="29"/>
                      <a:pt x="36" y="0"/>
                      <a:pt x="36" y="0"/>
                    </a:cubicBezTo>
                    <a:cubicBezTo>
                      <a:pt x="36" y="0"/>
                      <a:pt x="21" y="13"/>
                      <a:pt x="0" y="26"/>
                    </a:cubicBezTo>
                    <a:lnTo>
                      <a:pt x="64" y="4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125" name="Freeform 26"/>
              <p:cNvSpPr/>
              <p:nvPr/>
            </p:nvSpPr>
            <p:spPr bwMode="auto">
              <a:xfrm>
                <a:off x="34378900" y="2189163"/>
                <a:ext cx="263525" cy="1931988"/>
              </a:xfrm>
              <a:custGeom>
                <a:avLst/>
                <a:gdLst>
                  <a:gd name="T0" fmla="*/ 0 w 62"/>
                  <a:gd name="T1" fmla="*/ 453 h 456"/>
                  <a:gd name="T2" fmla="*/ 28 w 62"/>
                  <a:gd name="T3" fmla="*/ 456 h 456"/>
                  <a:gd name="T4" fmla="*/ 62 w 62"/>
                  <a:gd name="T5" fmla="*/ 7 h 456"/>
                  <a:gd name="T6" fmla="*/ 48 w 62"/>
                  <a:gd name="T7" fmla="*/ 0 h 456"/>
                  <a:gd name="T8" fmla="*/ 0 w 62"/>
                  <a:gd name="T9" fmla="*/ 453 h 456"/>
                </a:gdLst>
                <a:ahLst/>
                <a:cxnLst>
                  <a:cxn ang="0">
                    <a:pos x="T0" y="T1"/>
                  </a:cxn>
                  <a:cxn ang="0">
                    <a:pos x="T2" y="T3"/>
                  </a:cxn>
                  <a:cxn ang="0">
                    <a:pos x="T4" y="T5"/>
                  </a:cxn>
                  <a:cxn ang="0">
                    <a:pos x="T6" y="T7"/>
                  </a:cxn>
                  <a:cxn ang="0">
                    <a:pos x="T8" y="T9"/>
                  </a:cxn>
                </a:cxnLst>
                <a:rect l="0" t="0" r="r" b="b"/>
                <a:pathLst>
                  <a:path w="62" h="456">
                    <a:moveTo>
                      <a:pt x="0" y="453"/>
                    </a:moveTo>
                    <a:cubicBezTo>
                      <a:pt x="9" y="454"/>
                      <a:pt x="18" y="455"/>
                      <a:pt x="28" y="456"/>
                    </a:cubicBezTo>
                    <a:cubicBezTo>
                      <a:pt x="62" y="7"/>
                      <a:pt x="62" y="7"/>
                      <a:pt x="62" y="7"/>
                    </a:cubicBezTo>
                    <a:cubicBezTo>
                      <a:pt x="57" y="5"/>
                      <a:pt x="53" y="3"/>
                      <a:pt x="48" y="0"/>
                    </a:cubicBezTo>
                    <a:lnTo>
                      <a:pt x="0" y="4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126" name="Freeform 27"/>
              <p:cNvSpPr/>
              <p:nvPr/>
            </p:nvSpPr>
            <p:spPr bwMode="auto">
              <a:xfrm>
                <a:off x="33396238" y="2032000"/>
                <a:ext cx="1127125" cy="2058988"/>
              </a:xfrm>
              <a:custGeom>
                <a:avLst/>
                <a:gdLst>
                  <a:gd name="T0" fmla="*/ 266 w 266"/>
                  <a:gd name="T1" fmla="*/ 27 h 486"/>
                  <a:gd name="T2" fmla="*/ 235 w 266"/>
                  <a:gd name="T3" fmla="*/ 0 h 486"/>
                  <a:gd name="T4" fmla="*/ 67 w 266"/>
                  <a:gd name="T5" fmla="*/ 101 h 486"/>
                  <a:gd name="T6" fmla="*/ 7 w 266"/>
                  <a:gd name="T7" fmla="*/ 235 h 486"/>
                  <a:gd name="T8" fmla="*/ 0 w 266"/>
                  <a:gd name="T9" fmla="*/ 428 h 486"/>
                  <a:gd name="T10" fmla="*/ 201 w 266"/>
                  <a:gd name="T11" fmla="*/ 486 h 486"/>
                  <a:gd name="T12" fmla="*/ 266 w 266"/>
                  <a:gd name="T13" fmla="*/ 27 h 486"/>
                </a:gdLst>
                <a:ahLst/>
                <a:cxnLst>
                  <a:cxn ang="0">
                    <a:pos x="T0" y="T1"/>
                  </a:cxn>
                  <a:cxn ang="0">
                    <a:pos x="T2" y="T3"/>
                  </a:cxn>
                  <a:cxn ang="0">
                    <a:pos x="T4" y="T5"/>
                  </a:cxn>
                  <a:cxn ang="0">
                    <a:pos x="T6" y="T7"/>
                  </a:cxn>
                  <a:cxn ang="0">
                    <a:pos x="T8" y="T9"/>
                  </a:cxn>
                  <a:cxn ang="0">
                    <a:pos x="T10" y="T11"/>
                  </a:cxn>
                  <a:cxn ang="0">
                    <a:pos x="T12" y="T13"/>
                  </a:cxn>
                </a:cxnLst>
                <a:rect l="0" t="0" r="r" b="b"/>
                <a:pathLst>
                  <a:path w="266" h="486">
                    <a:moveTo>
                      <a:pt x="266" y="27"/>
                    </a:moveTo>
                    <a:cubicBezTo>
                      <a:pt x="248" y="14"/>
                      <a:pt x="235" y="0"/>
                      <a:pt x="235" y="0"/>
                    </a:cubicBezTo>
                    <a:cubicBezTo>
                      <a:pt x="235" y="0"/>
                      <a:pt x="91" y="70"/>
                      <a:pt x="67" y="101"/>
                    </a:cubicBezTo>
                    <a:cubicBezTo>
                      <a:pt x="43" y="131"/>
                      <a:pt x="9" y="156"/>
                      <a:pt x="7" y="235"/>
                    </a:cubicBezTo>
                    <a:cubicBezTo>
                      <a:pt x="5" y="315"/>
                      <a:pt x="0" y="428"/>
                      <a:pt x="0" y="428"/>
                    </a:cubicBezTo>
                    <a:cubicBezTo>
                      <a:pt x="0" y="428"/>
                      <a:pt x="83" y="467"/>
                      <a:pt x="201" y="486"/>
                    </a:cubicBezTo>
                    <a:lnTo>
                      <a:pt x="266"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127" name="Freeform 28"/>
              <p:cNvSpPr/>
              <p:nvPr/>
            </p:nvSpPr>
            <p:spPr bwMode="auto">
              <a:xfrm>
                <a:off x="34947225" y="2197100"/>
                <a:ext cx="254000" cy="1914525"/>
              </a:xfrm>
              <a:custGeom>
                <a:avLst/>
                <a:gdLst>
                  <a:gd name="T0" fmla="*/ 12 w 60"/>
                  <a:gd name="T1" fmla="*/ 0 h 452"/>
                  <a:gd name="T2" fmla="*/ 0 w 60"/>
                  <a:gd name="T3" fmla="*/ 6 h 452"/>
                  <a:gd name="T4" fmla="*/ 36 w 60"/>
                  <a:gd name="T5" fmla="*/ 452 h 452"/>
                  <a:gd name="T6" fmla="*/ 60 w 60"/>
                  <a:gd name="T7" fmla="*/ 450 h 452"/>
                  <a:gd name="T8" fmla="*/ 12 w 60"/>
                  <a:gd name="T9" fmla="*/ 0 h 452"/>
                </a:gdLst>
                <a:ahLst/>
                <a:cxnLst>
                  <a:cxn ang="0">
                    <a:pos x="T0" y="T1"/>
                  </a:cxn>
                  <a:cxn ang="0">
                    <a:pos x="T2" y="T3"/>
                  </a:cxn>
                  <a:cxn ang="0">
                    <a:pos x="T4" y="T5"/>
                  </a:cxn>
                  <a:cxn ang="0">
                    <a:pos x="T6" y="T7"/>
                  </a:cxn>
                  <a:cxn ang="0">
                    <a:pos x="T8" y="T9"/>
                  </a:cxn>
                </a:cxnLst>
                <a:rect l="0" t="0" r="r" b="b"/>
                <a:pathLst>
                  <a:path w="60" h="452">
                    <a:moveTo>
                      <a:pt x="12" y="0"/>
                    </a:moveTo>
                    <a:cubicBezTo>
                      <a:pt x="8" y="2"/>
                      <a:pt x="4" y="4"/>
                      <a:pt x="0" y="6"/>
                    </a:cubicBezTo>
                    <a:cubicBezTo>
                      <a:pt x="36" y="452"/>
                      <a:pt x="36" y="452"/>
                      <a:pt x="36" y="452"/>
                    </a:cubicBezTo>
                    <a:cubicBezTo>
                      <a:pt x="44" y="452"/>
                      <a:pt x="52" y="451"/>
                      <a:pt x="60" y="45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128" name="Freeform 29"/>
              <p:cNvSpPr/>
              <p:nvPr/>
            </p:nvSpPr>
            <p:spPr bwMode="auto">
              <a:xfrm>
                <a:off x="33337500" y="1981200"/>
                <a:ext cx="2930525" cy="2203450"/>
              </a:xfrm>
              <a:custGeom>
                <a:avLst/>
                <a:gdLst>
                  <a:gd name="T0" fmla="*/ 692 w 692"/>
                  <a:gd name="T1" fmla="*/ 438 h 520"/>
                  <a:gd name="T2" fmla="*/ 681 w 692"/>
                  <a:gd name="T3" fmla="*/ 209 h 520"/>
                  <a:gd name="T4" fmla="*/ 593 w 692"/>
                  <a:gd name="T5" fmla="*/ 86 h 520"/>
                  <a:gd name="T6" fmla="*/ 550 w 692"/>
                  <a:gd name="T7" fmla="*/ 62 h 520"/>
                  <a:gd name="T8" fmla="*/ 456 w 692"/>
                  <a:gd name="T9" fmla="*/ 4 h 520"/>
                  <a:gd name="T10" fmla="*/ 452 w 692"/>
                  <a:gd name="T11" fmla="*/ 0 h 520"/>
                  <a:gd name="T12" fmla="*/ 447 w 692"/>
                  <a:gd name="T13" fmla="*/ 0 h 520"/>
                  <a:gd name="T14" fmla="*/ 424 w 692"/>
                  <a:gd name="T15" fmla="*/ 24 h 520"/>
                  <a:gd name="T16" fmla="*/ 442 w 692"/>
                  <a:gd name="T17" fmla="*/ 24 h 520"/>
                  <a:gd name="T18" fmla="*/ 539 w 692"/>
                  <a:gd name="T19" fmla="*/ 84 h 520"/>
                  <a:gd name="T20" fmla="*/ 580 w 692"/>
                  <a:gd name="T21" fmla="*/ 106 h 520"/>
                  <a:gd name="T22" fmla="*/ 657 w 692"/>
                  <a:gd name="T23" fmla="*/ 211 h 520"/>
                  <a:gd name="T24" fmla="*/ 667 w 692"/>
                  <a:gd name="T25" fmla="*/ 430 h 520"/>
                  <a:gd name="T26" fmla="*/ 343 w 692"/>
                  <a:gd name="T27" fmla="*/ 496 h 520"/>
                  <a:gd name="T28" fmla="*/ 25 w 692"/>
                  <a:gd name="T29" fmla="*/ 431 h 520"/>
                  <a:gd name="T30" fmla="*/ 36 w 692"/>
                  <a:gd name="T31" fmla="*/ 211 h 520"/>
                  <a:gd name="T32" fmla="*/ 112 w 692"/>
                  <a:gd name="T33" fmla="*/ 106 h 520"/>
                  <a:gd name="T34" fmla="*/ 154 w 692"/>
                  <a:gd name="T35" fmla="*/ 84 h 520"/>
                  <a:gd name="T36" fmla="*/ 251 w 692"/>
                  <a:gd name="T37" fmla="*/ 24 h 520"/>
                  <a:gd name="T38" fmla="*/ 260 w 692"/>
                  <a:gd name="T39" fmla="*/ 24 h 520"/>
                  <a:gd name="T40" fmla="*/ 241 w 692"/>
                  <a:gd name="T41" fmla="*/ 0 h 520"/>
                  <a:gd name="T42" fmla="*/ 240 w 692"/>
                  <a:gd name="T43" fmla="*/ 0 h 520"/>
                  <a:gd name="T44" fmla="*/ 237 w 692"/>
                  <a:gd name="T45" fmla="*/ 4 h 520"/>
                  <a:gd name="T46" fmla="*/ 142 w 692"/>
                  <a:gd name="T47" fmla="*/ 62 h 520"/>
                  <a:gd name="T48" fmla="*/ 100 w 692"/>
                  <a:gd name="T49" fmla="*/ 86 h 520"/>
                  <a:gd name="T50" fmla="*/ 12 w 692"/>
                  <a:gd name="T51" fmla="*/ 209 h 520"/>
                  <a:gd name="T52" fmla="*/ 1 w 692"/>
                  <a:gd name="T53" fmla="*/ 438 h 520"/>
                  <a:gd name="T54" fmla="*/ 0 w 692"/>
                  <a:gd name="T55" fmla="*/ 446 h 520"/>
                  <a:gd name="T56" fmla="*/ 8 w 692"/>
                  <a:gd name="T57" fmla="*/ 449 h 520"/>
                  <a:gd name="T58" fmla="*/ 343 w 692"/>
                  <a:gd name="T59" fmla="*/ 520 h 520"/>
                  <a:gd name="T60" fmla="*/ 685 w 692"/>
                  <a:gd name="T61" fmla="*/ 449 h 520"/>
                  <a:gd name="T62" fmla="*/ 692 w 692"/>
                  <a:gd name="T63" fmla="*/ 446 h 520"/>
                  <a:gd name="T64" fmla="*/ 692 w 692"/>
                  <a:gd name="T65" fmla="*/ 438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2" h="520">
                    <a:moveTo>
                      <a:pt x="692" y="438"/>
                    </a:moveTo>
                    <a:cubicBezTo>
                      <a:pt x="692" y="436"/>
                      <a:pt x="685" y="268"/>
                      <a:pt x="681" y="209"/>
                    </a:cubicBezTo>
                    <a:cubicBezTo>
                      <a:pt x="677" y="137"/>
                      <a:pt x="614" y="99"/>
                      <a:pt x="593" y="86"/>
                    </a:cubicBezTo>
                    <a:cubicBezTo>
                      <a:pt x="582" y="80"/>
                      <a:pt x="567" y="72"/>
                      <a:pt x="550" y="62"/>
                    </a:cubicBezTo>
                    <a:cubicBezTo>
                      <a:pt x="516" y="44"/>
                      <a:pt x="469" y="19"/>
                      <a:pt x="456" y="4"/>
                    </a:cubicBezTo>
                    <a:cubicBezTo>
                      <a:pt x="452" y="0"/>
                      <a:pt x="452" y="0"/>
                      <a:pt x="452" y="0"/>
                    </a:cubicBezTo>
                    <a:cubicBezTo>
                      <a:pt x="447" y="0"/>
                      <a:pt x="447" y="0"/>
                      <a:pt x="447" y="0"/>
                    </a:cubicBezTo>
                    <a:cubicBezTo>
                      <a:pt x="441" y="7"/>
                      <a:pt x="433" y="16"/>
                      <a:pt x="424" y="24"/>
                    </a:cubicBezTo>
                    <a:cubicBezTo>
                      <a:pt x="442" y="24"/>
                      <a:pt x="442" y="24"/>
                      <a:pt x="442" y="24"/>
                    </a:cubicBezTo>
                    <a:cubicBezTo>
                      <a:pt x="460" y="42"/>
                      <a:pt x="502" y="64"/>
                      <a:pt x="539" y="84"/>
                    </a:cubicBezTo>
                    <a:cubicBezTo>
                      <a:pt x="555" y="92"/>
                      <a:pt x="570" y="100"/>
                      <a:pt x="580" y="106"/>
                    </a:cubicBezTo>
                    <a:cubicBezTo>
                      <a:pt x="612" y="126"/>
                      <a:pt x="654" y="158"/>
                      <a:pt x="657" y="211"/>
                    </a:cubicBezTo>
                    <a:cubicBezTo>
                      <a:pt x="660" y="262"/>
                      <a:pt x="666" y="396"/>
                      <a:pt x="667" y="430"/>
                    </a:cubicBezTo>
                    <a:cubicBezTo>
                      <a:pt x="634" y="444"/>
                      <a:pt x="496" y="496"/>
                      <a:pt x="343" y="496"/>
                    </a:cubicBezTo>
                    <a:cubicBezTo>
                      <a:pt x="190" y="496"/>
                      <a:pt x="57" y="444"/>
                      <a:pt x="25" y="431"/>
                    </a:cubicBezTo>
                    <a:cubicBezTo>
                      <a:pt x="27" y="396"/>
                      <a:pt x="32" y="262"/>
                      <a:pt x="36" y="211"/>
                    </a:cubicBezTo>
                    <a:cubicBezTo>
                      <a:pt x="39" y="158"/>
                      <a:pt x="81" y="126"/>
                      <a:pt x="112" y="106"/>
                    </a:cubicBezTo>
                    <a:cubicBezTo>
                      <a:pt x="122" y="100"/>
                      <a:pt x="137" y="92"/>
                      <a:pt x="154" y="84"/>
                    </a:cubicBezTo>
                    <a:cubicBezTo>
                      <a:pt x="191" y="64"/>
                      <a:pt x="232" y="42"/>
                      <a:pt x="251" y="24"/>
                    </a:cubicBezTo>
                    <a:cubicBezTo>
                      <a:pt x="260" y="24"/>
                      <a:pt x="260" y="24"/>
                      <a:pt x="260" y="24"/>
                    </a:cubicBezTo>
                    <a:cubicBezTo>
                      <a:pt x="253" y="17"/>
                      <a:pt x="247" y="9"/>
                      <a:pt x="241" y="0"/>
                    </a:cubicBezTo>
                    <a:cubicBezTo>
                      <a:pt x="240" y="0"/>
                      <a:pt x="240" y="0"/>
                      <a:pt x="240" y="0"/>
                    </a:cubicBezTo>
                    <a:cubicBezTo>
                      <a:pt x="237" y="4"/>
                      <a:pt x="237" y="4"/>
                      <a:pt x="237" y="4"/>
                    </a:cubicBezTo>
                    <a:cubicBezTo>
                      <a:pt x="223" y="19"/>
                      <a:pt x="177" y="44"/>
                      <a:pt x="142" y="62"/>
                    </a:cubicBezTo>
                    <a:cubicBezTo>
                      <a:pt x="125" y="72"/>
                      <a:pt x="110" y="80"/>
                      <a:pt x="100" y="86"/>
                    </a:cubicBezTo>
                    <a:cubicBezTo>
                      <a:pt x="79" y="99"/>
                      <a:pt x="16" y="137"/>
                      <a:pt x="12" y="209"/>
                    </a:cubicBezTo>
                    <a:cubicBezTo>
                      <a:pt x="8" y="268"/>
                      <a:pt x="1" y="436"/>
                      <a:pt x="1" y="438"/>
                    </a:cubicBezTo>
                    <a:cubicBezTo>
                      <a:pt x="0" y="446"/>
                      <a:pt x="0" y="446"/>
                      <a:pt x="0" y="446"/>
                    </a:cubicBezTo>
                    <a:cubicBezTo>
                      <a:pt x="8" y="449"/>
                      <a:pt x="8" y="449"/>
                      <a:pt x="8" y="449"/>
                    </a:cubicBezTo>
                    <a:cubicBezTo>
                      <a:pt x="14" y="452"/>
                      <a:pt x="163" y="520"/>
                      <a:pt x="343" y="520"/>
                    </a:cubicBezTo>
                    <a:cubicBezTo>
                      <a:pt x="522" y="520"/>
                      <a:pt x="678" y="452"/>
                      <a:pt x="685" y="449"/>
                    </a:cubicBezTo>
                    <a:cubicBezTo>
                      <a:pt x="692" y="446"/>
                      <a:pt x="692" y="446"/>
                      <a:pt x="692" y="446"/>
                    </a:cubicBezTo>
                    <a:lnTo>
                      <a:pt x="692" y="4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129" name="Freeform 30"/>
              <p:cNvSpPr/>
              <p:nvPr/>
            </p:nvSpPr>
            <p:spPr bwMode="auto">
              <a:xfrm>
                <a:off x="33951863" y="1265238"/>
                <a:ext cx="258763" cy="482600"/>
              </a:xfrm>
              <a:custGeom>
                <a:avLst/>
                <a:gdLst>
                  <a:gd name="T0" fmla="*/ 40 w 61"/>
                  <a:gd name="T1" fmla="*/ 7 h 114"/>
                  <a:gd name="T2" fmla="*/ 5 w 61"/>
                  <a:gd name="T3" fmla="*/ 14 h 114"/>
                  <a:gd name="T4" fmla="*/ 17 w 61"/>
                  <a:gd name="T5" fmla="*/ 69 h 114"/>
                  <a:gd name="T6" fmla="*/ 35 w 61"/>
                  <a:gd name="T7" fmla="*/ 93 h 114"/>
                  <a:gd name="T8" fmla="*/ 54 w 61"/>
                  <a:gd name="T9" fmla="*/ 98 h 114"/>
                  <a:gd name="T10" fmla="*/ 40 w 61"/>
                  <a:gd name="T11" fmla="*/ 7 h 114"/>
                </a:gdLst>
                <a:ahLst/>
                <a:cxnLst>
                  <a:cxn ang="0">
                    <a:pos x="T0" y="T1"/>
                  </a:cxn>
                  <a:cxn ang="0">
                    <a:pos x="T2" y="T3"/>
                  </a:cxn>
                  <a:cxn ang="0">
                    <a:pos x="T4" y="T5"/>
                  </a:cxn>
                  <a:cxn ang="0">
                    <a:pos x="T6" y="T7"/>
                  </a:cxn>
                  <a:cxn ang="0">
                    <a:pos x="T8" y="T9"/>
                  </a:cxn>
                  <a:cxn ang="0">
                    <a:pos x="T10" y="T11"/>
                  </a:cxn>
                </a:cxnLst>
                <a:rect l="0" t="0" r="r" b="b"/>
                <a:pathLst>
                  <a:path w="61" h="114">
                    <a:moveTo>
                      <a:pt x="40" y="7"/>
                    </a:moveTo>
                    <a:cubicBezTo>
                      <a:pt x="29" y="0"/>
                      <a:pt x="12" y="0"/>
                      <a:pt x="5" y="14"/>
                    </a:cubicBezTo>
                    <a:cubicBezTo>
                      <a:pt x="0" y="25"/>
                      <a:pt x="7" y="54"/>
                      <a:pt x="17" y="69"/>
                    </a:cubicBezTo>
                    <a:cubicBezTo>
                      <a:pt x="26" y="83"/>
                      <a:pt x="33" y="88"/>
                      <a:pt x="35" y="93"/>
                    </a:cubicBezTo>
                    <a:cubicBezTo>
                      <a:pt x="37" y="100"/>
                      <a:pt x="48" y="114"/>
                      <a:pt x="54" y="98"/>
                    </a:cubicBezTo>
                    <a:cubicBezTo>
                      <a:pt x="61" y="81"/>
                      <a:pt x="40" y="7"/>
                      <a:pt x="4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130" name="Freeform 31"/>
              <p:cNvSpPr/>
              <p:nvPr/>
            </p:nvSpPr>
            <p:spPr bwMode="auto">
              <a:xfrm>
                <a:off x="35399663" y="1252538"/>
                <a:ext cx="258763" cy="482600"/>
              </a:xfrm>
              <a:custGeom>
                <a:avLst/>
                <a:gdLst>
                  <a:gd name="T0" fmla="*/ 21 w 61"/>
                  <a:gd name="T1" fmla="*/ 7 h 114"/>
                  <a:gd name="T2" fmla="*/ 56 w 61"/>
                  <a:gd name="T3" fmla="*/ 14 h 114"/>
                  <a:gd name="T4" fmla="*/ 44 w 61"/>
                  <a:gd name="T5" fmla="*/ 69 h 114"/>
                  <a:gd name="T6" fmla="*/ 26 w 61"/>
                  <a:gd name="T7" fmla="*/ 93 h 114"/>
                  <a:gd name="T8" fmla="*/ 6 w 61"/>
                  <a:gd name="T9" fmla="*/ 97 h 114"/>
                  <a:gd name="T10" fmla="*/ 21 w 61"/>
                  <a:gd name="T11" fmla="*/ 7 h 114"/>
                </a:gdLst>
                <a:ahLst/>
                <a:cxnLst>
                  <a:cxn ang="0">
                    <a:pos x="T0" y="T1"/>
                  </a:cxn>
                  <a:cxn ang="0">
                    <a:pos x="T2" y="T3"/>
                  </a:cxn>
                  <a:cxn ang="0">
                    <a:pos x="T4" y="T5"/>
                  </a:cxn>
                  <a:cxn ang="0">
                    <a:pos x="T6" y="T7"/>
                  </a:cxn>
                  <a:cxn ang="0">
                    <a:pos x="T8" y="T9"/>
                  </a:cxn>
                  <a:cxn ang="0">
                    <a:pos x="T10" y="T11"/>
                  </a:cxn>
                </a:cxnLst>
                <a:rect l="0" t="0" r="r" b="b"/>
                <a:pathLst>
                  <a:path w="61" h="114">
                    <a:moveTo>
                      <a:pt x="21" y="7"/>
                    </a:moveTo>
                    <a:cubicBezTo>
                      <a:pt x="32" y="0"/>
                      <a:pt x="49" y="0"/>
                      <a:pt x="56" y="14"/>
                    </a:cubicBezTo>
                    <a:cubicBezTo>
                      <a:pt x="61" y="25"/>
                      <a:pt x="54" y="54"/>
                      <a:pt x="44" y="69"/>
                    </a:cubicBezTo>
                    <a:cubicBezTo>
                      <a:pt x="35" y="82"/>
                      <a:pt x="28" y="88"/>
                      <a:pt x="26" y="93"/>
                    </a:cubicBezTo>
                    <a:cubicBezTo>
                      <a:pt x="23" y="100"/>
                      <a:pt x="13" y="114"/>
                      <a:pt x="6" y="97"/>
                    </a:cubicBezTo>
                    <a:cubicBezTo>
                      <a:pt x="0" y="81"/>
                      <a:pt x="21" y="7"/>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131" name="Freeform 32"/>
              <p:cNvSpPr/>
              <p:nvPr/>
            </p:nvSpPr>
            <p:spPr bwMode="auto">
              <a:xfrm>
                <a:off x="33977263" y="815975"/>
                <a:ext cx="1630363" cy="1495425"/>
              </a:xfrm>
              <a:custGeom>
                <a:avLst/>
                <a:gdLst>
                  <a:gd name="T0" fmla="*/ 201 w 385"/>
                  <a:gd name="T1" fmla="*/ 24 h 353"/>
                  <a:gd name="T2" fmla="*/ 361 w 385"/>
                  <a:gd name="T3" fmla="*/ 24 h 353"/>
                  <a:gd name="T4" fmla="*/ 193 w 385"/>
                  <a:gd name="T5" fmla="*/ 329 h 353"/>
                  <a:gd name="T6" fmla="*/ 24 w 385"/>
                  <a:gd name="T7" fmla="*/ 24 h 353"/>
                  <a:gd name="T8" fmla="*/ 183 w 385"/>
                  <a:gd name="T9" fmla="*/ 24 h 353"/>
                  <a:gd name="T10" fmla="*/ 111 w 385"/>
                  <a:gd name="T11" fmla="*/ 0 h 353"/>
                  <a:gd name="T12" fmla="*/ 0 w 385"/>
                  <a:gd name="T13" fmla="*/ 0 h 353"/>
                  <a:gd name="T14" fmla="*/ 0 w 385"/>
                  <a:gd name="T15" fmla="*/ 12 h 353"/>
                  <a:gd name="T16" fmla="*/ 193 w 385"/>
                  <a:gd name="T17" fmla="*/ 353 h 353"/>
                  <a:gd name="T18" fmla="*/ 385 w 385"/>
                  <a:gd name="T19" fmla="*/ 12 h 353"/>
                  <a:gd name="T20" fmla="*/ 385 w 385"/>
                  <a:gd name="T21" fmla="*/ 0 h 353"/>
                  <a:gd name="T22" fmla="*/ 273 w 385"/>
                  <a:gd name="T23" fmla="*/ 0 h 353"/>
                  <a:gd name="T24" fmla="*/ 201 w 385"/>
                  <a:gd name="T25" fmla="*/ 2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5" h="353">
                    <a:moveTo>
                      <a:pt x="201" y="24"/>
                    </a:moveTo>
                    <a:cubicBezTo>
                      <a:pt x="361" y="24"/>
                      <a:pt x="361" y="24"/>
                      <a:pt x="361" y="24"/>
                    </a:cubicBezTo>
                    <a:cubicBezTo>
                      <a:pt x="357" y="156"/>
                      <a:pt x="299" y="329"/>
                      <a:pt x="193" y="329"/>
                    </a:cubicBezTo>
                    <a:cubicBezTo>
                      <a:pt x="86" y="329"/>
                      <a:pt x="28" y="156"/>
                      <a:pt x="24" y="24"/>
                    </a:cubicBezTo>
                    <a:cubicBezTo>
                      <a:pt x="183" y="24"/>
                      <a:pt x="183" y="24"/>
                      <a:pt x="183" y="24"/>
                    </a:cubicBezTo>
                    <a:cubicBezTo>
                      <a:pt x="111" y="0"/>
                      <a:pt x="111" y="0"/>
                      <a:pt x="111" y="0"/>
                    </a:cubicBezTo>
                    <a:cubicBezTo>
                      <a:pt x="0" y="0"/>
                      <a:pt x="0" y="0"/>
                      <a:pt x="0" y="0"/>
                    </a:cubicBezTo>
                    <a:cubicBezTo>
                      <a:pt x="0" y="12"/>
                      <a:pt x="0" y="12"/>
                      <a:pt x="0" y="12"/>
                    </a:cubicBezTo>
                    <a:cubicBezTo>
                      <a:pt x="0" y="150"/>
                      <a:pt x="61" y="353"/>
                      <a:pt x="193" y="353"/>
                    </a:cubicBezTo>
                    <a:cubicBezTo>
                      <a:pt x="324" y="353"/>
                      <a:pt x="385" y="150"/>
                      <a:pt x="385" y="12"/>
                    </a:cubicBezTo>
                    <a:cubicBezTo>
                      <a:pt x="385" y="0"/>
                      <a:pt x="385" y="0"/>
                      <a:pt x="385" y="0"/>
                    </a:cubicBezTo>
                    <a:cubicBezTo>
                      <a:pt x="273" y="0"/>
                      <a:pt x="273" y="0"/>
                      <a:pt x="273" y="0"/>
                    </a:cubicBezTo>
                    <a:lnTo>
                      <a:pt x="201"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132" name="Freeform 33"/>
              <p:cNvSpPr/>
              <p:nvPr/>
            </p:nvSpPr>
            <p:spPr bwMode="auto">
              <a:xfrm>
                <a:off x="33918525" y="638175"/>
                <a:ext cx="1743075" cy="636588"/>
              </a:xfrm>
              <a:custGeom>
                <a:avLst/>
                <a:gdLst>
                  <a:gd name="T0" fmla="*/ 206 w 412"/>
                  <a:gd name="T1" fmla="*/ 69 h 150"/>
                  <a:gd name="T2" fmla="*/ 0 w 412"/>
                  <a:gd name="T3" fmla="*/ 0 h 150"/>
                  <a:gd name="T4" fmla="*/ 0 w 412"/>
                  <a:gd name="T5" fmla="*/ 98 h 150"/>
                  <a:gd name="T6" fmla="*/ 206 w 412"/>
                  <a:gd name="T7" fmla="*/ 150 h 150"/>
                  <a:gd name="T8" fmla="*/ 412 w 412"/>
                  <a:gd name="T9" fmla="*/ 98 h 150"/>
                  <a:gd name="T10" fmla="*/ 412 w 412"/>
                  <a:gd name="T11" fmla="*/ 0 h 150"/>
                  <a:gd name="T12" fmla="*/ 206 w 412"/>
                  <a:gd name="T13" fmla="*/ 69 h 150"/>
                </a:gdLst>
                <a:ahLst/>
                <a:cxnLst>
                  <a:cxn ang="0">
                    <a:pos x="T0" y="T1"/>
                  </a:cxn>
                  <a:cxn ang="0">
                    <a:pos x="T2" y="T3"/>
                  </a:cxn>
                  <a:cxn ang="0">
                    <a:pos x="T4" y="T5"/>
                  </a:cxn>
                  <a:cxn ang="0">
                    <a:pos x="T6" y="T7"/>
                  </a:cxn>
                  <a:cxn ang="0">
                    <a:pos x="T8" y="T9"/>
                  </a:cxn>
                  <a:cxn ang="0">
                    <a:pos x="T10" y="T11"/>
                  </a:cxn>
                  <a:cxn ang="0">
                    <a:pos x="T12" y="T13"/>
                  </a:cxn>
                </a:cxnLst>
                <a:rect l="0" t="0" r="r" b="b"/>
                <a:pathLst>
                  <a:path w="412" h="150">
                    <a:moveTo>
                      <a:pt x="206" y="69"/>
                    </a:moveTo>
                    <a:cubicBezTo>
                      <a:pt x="0" y="0"/>
                      <a:pt x="0" y="0"/>
                      <a:pt x="0" y="0"/>
                    </a:cubicBezTo>
                    <a:cubicBezTo>
                      <a:pt x="0" y="98"/>
                      <a:pt x="0" y="98"/>
                      <a:pt x="0" y="98"/>
                    </a:cubicBezTo>
                    <a:cubicBezTo>
                      <a:pt x="0" y="118"/>
                      <a:pt x="92" y="150"/>
                      <a:pt x="206" y="150"/>
                    </a:cubicBezTo>
                    <a:cubicBezTo>
                      <a:pt x="320" y="150"/>
                      <a:pt x="412" y="118"/>
                      <a:pt x="412" y="98"/>
                    </a:cubicBezTo>
                    <a:cubicBezTo>
                      <a:pt x="412" y="0"/>
                      <a:pt x="412" y="0"/>
                      <a:pt x="412" y="0"/>
                    </a:cubicBezTo>
                    <a:lnTo>
                      <a:pt x="206"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133" name="Freeform 34"/>
              <p:cNvSpPr/>
              <p:nvPr/>
            </p:nvSpPr>
            <p:spPr bwMode="auto">
              <a:xfrm>
                <a:off x="33570863" y="3175"/>
                <a:ext cx="2438400" cy="822325"/>
              </a:xfrm>
              <a:custGeom>
                <a:avLst/>
                <a:gdLst>
                  <a:gd name="T0" fmla="*/ 1536 w 1536"/>
                  <a:gd name="T1" fmla="*/ 259 h 518"/>
                  <a:gd name="T2" fmla="*/ 768 w 1536"/>
                  <a:gd name="T3" fmla="*/ 518 h 518"/>
                  <a:gd name="T4" fmla="*/ 0 w 1536"/>
                  <a:gd name="T5" fmla="*/ 259 h 518"/>
                  <a:gd name="T6" fmla="*/ 768 w 1536"/>
                  <a:gd name="T7" fmla="*/ 0 h 518"/>
                  <a:gd name="T8" fmla="*/ 1536 w 1536"/>
                  <a:gd name="T9" fmla="*/ 259 h 518"/>
                </a:gdLst>
                <a:ahLst/>
                <a:cxnLst>
                  <a:cxn ang="0">
                    <a:pos x="T0" y="T1"/>
                  </a:cxn>
                  <a:cxn ang="0">
                    <a:pos x="T2" y="T3"/>
                  </a:cxn>
                  <a:cxn ang="0">
                    <a:pos x="T4" y="T5"/>
                  </a:cxn>
                  <a:cxn ang="0">
                    <a:pos x="T6" y="T7"/>
                  </a:cxn>
                  <a:cxn ang="0">
                    <a:pos x="T8" y="T9"/>
                  </a:cxn>
                </a:cxnLst>
                <a:rect l="0" t="0" r="r" b="b"/>
                <a:pathLst>
                  <a:path w="1536" h="518">
                    <a:moveTo>
                      <a:pt x="1536" y="259"/>
                    </a:moveTo>
                    <a:lnTo>
                      <a:pt x="768" y="518"/>
                    </a:lnTo>
                    <a:lnTo>
                      <a:pt x="0" y="259"/>
                    </a:lnTo>
                    <a:lnTo>
                      <a:pt x="768" y="0"/>
                    </a:lnTo>
                    <a:lnTo>
                      <a:pt x="1536" y="2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134" name="Rectangle 35"/>
              <p:cNvSpPr>
                <a:spLocks noChangeArrowheads="1"/>
              </p:cNvSpPr>
              <p:nvPr/>
            </p:nvSpPr>
            <p:spPr bwMode="auto">
              <a:xfrm>
                <a:off x="35869563" y="427038"/>
                <a:ext cx="55563" cy="347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sp>
            <p:nvSpPr>
              <p:cNvPr id="135" name="Freeform 36"/>
              <p:cNvSpPr/>
              <p:nvPr/>
            </p:nvSpPr>
            <p:spPr bwMode="auto">
              <a:xfrm>
                <a:off x="35840988" y="688975"/>
                <a:ext cx="122238" cy="284163"/>
              </a:xfrm>
              <a:custGeom>
                <a:avLst/>
                <a:gdLst>
                  <a:gd name="T0" fmla="*/ 29 w 29"/>
                  <a:gd name="T1" fmla="*/ 52 h 67"/>
                  <a:gd name="T2" fmla="*/ 14 w 29"/>
                  <a:gd name="T3" fmla="*/ 67 h 67"/>
                  <a:gd name="T4" fmla="*/ 14 w 29"/>
                  <a:gd name="T5" fmla="*/ 67 h 67"/>
                  <a:gd name="T6" fmla="*/ 0 w 29"/>
                  <a:gd name="T7" fmla="*/ 52 h 67"/>
                  <a:gd name="T8" fmla="*/ 0 w 29"/>
                  <a:gd name="T9" fmla="*/ 15 h 67"/>
                  <a:gd name="T10" fmla="*/ 14 w 29"/>
                  <a:gd name="T11" fmla="*/ 0 h 67"/>
                  <a:gd name="T12" fmla="*/ 14 w 29"/>
                  <a:gd name="T13" fmla="*/ 0 h 67"/>
                  <a:gd name="T14" fmla="*/ 29 w 29"/>
                  <a:gd name="T15" fmla="*/ 15 h 67"/>
                  <a:gd name="T16" fmla="*/ 29 w 29"/>
                  <a:gd name="T17"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67">
                    <a:moveTo>
                      <a:pt x="29" y="52"/>
                    </a:moveTo>
                    <a:cubicBezTo>
                      <a:pt x="29" y="60"/>
                      <a:pt x="23" y="67"/>
                      <a:pt x="14" y="67"/>
                    </a:cubicBezTo>
                    <a:cubicBezTo>
                      <a:pt x="14" y="67"/>
                      <a:pt x="14" y="67"/>
                      <a:pt x="14" y="67"/>
                    </a:cubicBezTo>
                    <a:cubicBezTo>
                      <a:pt x="6" y="67"/>
                      <a:pt x="0" y="60"/>
                      <a:pt x="0" y="52"/>
                    </a:cubicBezTo>
                    <a:cubicBezTo>
                      <a:pt x="0" y="15"/>
                      <a:pt x="0" y="15"/>
                      <a:pt x="0" y="15"/>
                    </a:cubicBezTo>
                    <a:cubicBezTo>
                      <a:pt x="0" y="7"/>
                      <a:pt x="6" y="0"/>
                      <a:pt x="14" y="0"/>
                    </a:cubicBezTo>
                    <a:cubicBezTo>
                      <a:pt x="14" y="0"/>
                      <a:pt x="14" y="0"/>
                      <a:pt x="14" y="0"/>
                    </a:cubicBezTo>
                    <a:cubicBezTo>
                      <a:pt x="23" y="0"/>
                      <a:pt x="29" y="7"/>
                      <a:pt x="29" y="15"/>
                    </a:cubicBezTo>
                    <a:lnTo>
                      <a:pt x="29"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prstClr val="white"/>
                  </a:solidFill>
                  <a:cs typeface="+mn-ea"/>
                  <a:sym typeface="+mn-lt"/>
                </a:endParaRPr>
              </a:p>
            </p:txBody>
          </p:sp>
        </p:grpSp>
        <p:sp>
          <p:nvSpPr>
            <p:cNvPr id="136" name="文本框 175"/>
            <p:cNvSpPr txBox="1"/>
            <p:nvPr/>
          </p:nvSpPr>
          <p:spPr>
            <a:xfrm>
              <a:off x="10074729" y="4310671"/>
              <a:ext cx="309880" cy="368300"/>
            </a:xfrm>
            <a:prstGeom prst="rect">
              <a:avLst/>
            </a:prstGeom>
            <a:noFill/>
          </p:spPr>
          <p:txBody>
            <a:bodyPr wrap="none" rtlCol="0">
              <a:spAutoFit/>
            </a:bodyPr>
            <a:lstStyle/>
            <a:p>
              <a:endParaRPr lang="zh-CN" altLang="en-US" dirty="0">
                <a:solidFill>
                  <a:prstClr val="black">
                    <a:lumMod val="75000"/>
                    <a:lumOff val="25000"/>
                  </a:prstClr>
                </a:solidFill>
                <a:cs typeface="+mn-ea"/>
                <a:sym typeface="+mn-lt"/>
              </a:endParaRPr>
            </a:p>
          </p:txBody>
        </p:sp>
      </p:grpSp>
      <p:pic>
        <p:nvPicPr>
          <p:cNvPr id="2" name="图片 1"/>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9418328" y="0"/>
            <a:ext cx="274320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4"/>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a:off x="8513453" y="51485"/>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descr="路上有许多云&#10;&#10;描述已自动生成">
            <a:extLst>
              <a:ext uri="{FF2B5EF4-FFF2-40B4-BE49-F238E27FC236}">
                <a16:creationId xmlns:a16="http://schemas.microsoft.com/office/drawing/2014/main" id="{3DE71CF4-524A-A08A-2A8D-D0F5F7CEAD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任意多边形: 形状 12">
            <a:extLst>
              <a:ext uri="{FF2B5EF4-FFF2-40B4-BE49-F238E27FC236}">
                <a16:creationId xmlns:a16="http://schemas.microsoft.com/office/drawing/2014/main" id="{F1F25825-D2FD-982D-3ACD-EE185C58922E}"/>
              </a:ext>
            </a:extLst>
          </p:cNvPr>
          <p:cNvSpPr/>
          <p:nvPr/>
        </p:nvSpPr>
        <p:spPr>
          <a:xfrm>
            <a:off x="0" y="-12372"/>
            <a:ext cx="12192000" cy="3448640"/>
          </a:xfrm>
          <a:custGeom>
            <a:avLst/>
            <a:gdLst/>
            <a:ahLst/>
            <a:cxnLst/>
            <a:rect l="l" t="t" r="r" b="b"/>
            <a:pathLst>
              <a:path w="12192000" h="3448640">
                <a:moveTo>
                  <a:pt x="10036934" y="2653550"/>
                </a:moveTo>
                <a:lnTo>
                  <a:pt x="10036934" y="3448640"/>
                </a:lnTo>
                <a:lnTo>
                  <a:pt x="9493961" y="3448640"/>
                </a:lnTo>
                <a:lnTo>
                  <a:pt x="9541694" y="3387349"/>
                </a:lnTo>
                <a:cubicBezTo>
                  <a:pt x="9630564" y="3271504"/>
                  <a:pt x="9704622" y="3171214"/>
                  <a:pt x="9763869" y="3086482"/>
                </a:cubicBezTo>
                <a:cubicBezTo>
                  <a:pt x="9882363" y="2917016"/>
                  <a:pt x="9973384" y="2772705"/>
                  <a:pt x="10036934" y="2653550"/>
                </a:cubicBezTo>
                <a:close/>
                <a:moveTo>
                  <a:pt x="4857980" y="2268280"/>
                </a:moveTo>
                <a:cubicBezTo>
                  <a:pt x="5147925" y="2268280"/>
                  <a:pt x="5292899" y="2635015"/>
                  <a:pt x="5292899" y="3368483"/>
                </a:cubicBezTo>
                <a:lnTo>
                  <a:pt x="5291845" y="3448640"/>
                </a:lnTo>
                <a:lnTo>
                  <a:pt x="4391955" y="3448640"/>
                </a:lnTo>
                <a:lnTo>
                  <a:pt x="4391288" y="3400258"/>
                </a:lnTo>
                <a:cubicBezTo>
                  <a:pt x="4391288" y="2645606"/>
                  <a:pt x="4546852" y="2268280"/>
                  <a:pt x="4857980" y="2268280"/>
                </a:cubicBezTo>
                <a:close/>
                <a:moveTo>
                  <a:pt x="0" y="0"/>
                </a:moveTo>
                <a:lnTo>
                  <a:pt x="12192000" y="0"/>
                </a:lnTo>
                <a:lnTo>
                  <a:pt x="12192000" y="3448640"/>
                </a:lnTo>
                <a:lnTo>
                  <a:pt x="10620796" y="3448640"/>
                </a:lnTo>
                <a:lnTo>
                  <a:pt x="10620796" y="1827405"/>
                </a:lnTo>
                <a:lnTo>
                  <a:pt x="10027004" y="1827405"/>
                </a:lnTo>
                <a:cubicBezTo>
                  <a:pt x="9899905" y="2100139"/>
                  <a:pt x="9711905" y="2413915"/>
                  <a:pt x="9463001" y="2768734"/>
                </a:cubicBezTo>
                <a:cubicBezTo>
                  <a:pt x="9338550" y="2946143"/>
                  <a:pt x="9209630" y="3118918"/>
                  <a:pt x="9076243" y="3287060"/>
                </a:cubicBezTo>
                <a:lnTo>
                  <a:pt x="8940011" y="3448640"/>
                </a:lnTo>
                <a:lnTo>
                  <a:pt x="8017976" y="3448640"/>
                </a:lnTo>
                <a:lnTo>
                  <a:pt x="8042242" y="3424089"/>
                </a:lnTo>
                <a:cubicBezTo>
                  <a:pt x="8140214" y="3315525"/>
                  <a:pt x="8215017" y="3199348"/>
                  <a:pt x="8266651" y="3075559"/>
                </a:cubicBezTo>
                <a:cubicBezTo>
                  <a:pt x="8318285" y="2951770"/>
                  <a:pt x="8344102" y="2813086"/>
                  <a:pt x="8344102" y="2659508"/>
                </a:cubicBezTo>
                <a:cubicBezTo>
                  <a:pt x="8344102" y="2384126"/>
                  <a:pt x="8254736" y="2167991"/>
                  <a:pt x="8076002" y="2011103"/>
                </a:cubicBezTo>
                <a:cubicBezTo>
                  <a:pt x="7897269" y="1854215"/>
                  <a:pt x="7654324" y="1775771"/>
                  <a:pt x="7347168" y="1775771"/>
                </a:cubicBezTo>
                <a:cubicBezTo>
                  <a:pt x="7012209" y="1775771"/>
                  <a:pt x="6710348" y="1862489"/>
                  <a:pt x="6441586" y="2035927"/>
                </a:cubicBezTo>
                <a:lnTo>
                  <a:pt x="6441586" y="2607874"/>
                </a:lnTo>
                <a:cubicBezTo>
                  <a:pt x="6682545" y="2396042"/>
                  <a:pt x="6935419" y="2290126"/>
                  <a:pt x="7200210" y="2290126"/>
                </a:cubicBezTo>
                <a:cubicBezTo>
                  <a:pt x="7502070" y="2290126"/>
                  <a:pt x="7653000" y="2428478"/>
                  <a:pt x="7653000" y="2705184"/>
                </a:cubicBezTo>
                <a:cubicBezTo>
                  <a:pt x="7653000" y="2833607"/>
                  <a:pt x="7613282" y="2955079"/>
                  <a:pt x="7533845" y="3069601"/>
                </a:cubicBezTo>
                <a:cubicBezTo>
                  <a:pt x="7474267" y="3155492"/>
                  <a:pt x="7381177" y="3250879"/>
                  <a:pt x="7254574" y="3355761"/>
                </a:cubicBezTo>
                <a:lnTo>
                  <a:pt x="7136141" y="3448640"/>
                </a:lnTo>
                <a:lnTo>
                  <a:pt x="5943775" y="3448640"/>
                </a:lnTo>
                <a:lnTo>
                  <a:pt x="5946268" y="3344652"/>
                </a:lnTo>
                <a:cubicBezTo>
                  <a:pt x="5946268" y="2298731"/>
                  <a:pt x="5592774" y="1775771"/>
                  <a:pt x="4885783" y="1775771"/>
                </a:cubicBezTo>
                <a:cubicBezTo>
                  <a:pt x="4515077" y="1775771"/>
                  <a:pt x="4231752" y="1916109"/>
                  <a:pt x="4035807" y="2196787"/>
                </a:cubicBezTo>
                <a:cubicBezTo>
                  <a:pt x="3839863" y="2477465"/>
                  <a:pt x="3741891" y="2883917"/>
                  <a:pt x="3741891" y="3416145"/>
                </a:cubicBezTo>
                <a:lnTo>
                  <a:pt x="3742628" y="3448640"/>
                </a:lnTo>
                <a:lnTo>
                  <a:pt x="3007826" y="3448640"/>
                </a:lnTo>
                <a:lnTo>
                  <a:pt x="3032092" y="3424089"/>
                </a:lnTo>
                <a:cubicBezTo>
                  <a:pt x="3130064" y="3315525"/>
                  <a:pt x="3204868" y="3199348"/>
                  <a:pt x="3256502" y="3075559"/>
                </a:cubicBezTo>
                <a:cubicBezTo>
                  <a:pt x="3308136" y="2951770"/>
                  <a:pt x="3333953" y="2813086"/>
                  <a:pt x="3333953" y="2659508"/>
                </a:cubicBezTo>
                <a:cubicBezTo>
                  <a:pt x="3333953" y="2384126"/>
                  <a:pt x="3244586" y="2167991"/>
                  <a:pt x="3065853" y="2011103"/>
                </a:cubicBezTo>
                <a:cubicBezTo>
                  <a:pt x="2887120" y="1854215"/>
                  <a:pt x="2644175" y="1775771"/>
                  <a:pt x="2337018" y="1775771"/>
                </a:cubicBezTo>
                <a:cubicBezTo>
                  <a:pt x="2002059" y="1775771"/>
                  <a:pt x="1700198" y="1862489"/>
                  <a:pt x="1431436" y="2035927"/>
                </a:cubicBezTo>
                <a:lnTo>
                  <a:pt x="1431436" y="2607874"/>
                </a:lnTo>
                <a:cubicBezTo>
                  <a:pt x="1672395" y="2396042"/>
                  <a:pt x="1925270" y="2290126"/>
                  <a:pt x="2190060" y="2290126"/>
                </a:cubicBezTo>
                <a:cubicBezTo>
                  <a:pt x="2491921" y="2290126"/>
                  <a:pt x="2642851" y="2428478"/>
                  <a:pt x="2642851" y="2705184"/>
                </a:cubicBezTo>
                <a:cubicBezTo>
                  <a:pt x="2642851" y="2833607"/>
                  <a:pt x="2603132" y="2955079"/>
                  <a:pt x="2523695" y="3069601"/>
                </a:cubicBezTo>
                <a:cubicBezTo>
                  <a:pt x="2464118" y="3155492"/>
                  <a:pt x="2371027" y="3250879"/>
                  <a:pt x="2244425" y="3355761"/>
                </a:cubicBezTo>
                <a:lnTo>
                  <a:pt x="2125991" y="3448640"/>
                </a:lnTo>
                <a:lnTo>
                  <a:pt x="0" y="344864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a:extLst>
              <a:ext uri="{FF2B5EF4-FFF2-40B4-BE49-F238E27FC236}">
                <a16:creationId xmlns:a16="http://schemas.microsoft.com/office/drawing/2014/main" id="{F4E62AC0-FED9-42A6-D485-B9372CFD91AB}"/>
              </a:ext>
            </a:extLst>
          </p:cNvPr>
          <p:cNvSpPr/>
          <p:nvPr/>
        </p:nvSpPr>
        <p:spPr>
          <a:xfrm>
            <a:off x="0" y="3425220"/>
            <a:ext cx="12192000" cy="3528921"/>
          </a:xfrm>
          <a:custGeom>
            <a:avLst/>
            <a:gdLst/>
            <a:ahLst/>
            <a:cxnLst/>
            <a:rect l="l" t="t" r="r" b="b"/>
            <a:pathLst>
              <a:path w="12192000" h="3528921">
                <a:moveTo>
                  <a:pt x="9484326" y="0"/>
                </a:moveTo>
                <a:lnTo>
                  <a:pt x="10036934" y="0"/>
                </a:lnTo>
                <a:lnTo>
                  <a:pt x="10036934" y="320543"/>
                </a:lnTo>
                <a:lnTo>
                  <a:pt x="9230648" y="320543"/>
                </a:lnTo>
                <a:cubicBezTo>
                  <a:pt x="9289895" y="247064"/>
                  <a:pt x="9345439" y="177474"/>
                  <a:pt x="9397280" y="111773"/>
                </a:cubicBezTo>
                <a:close/>
                <a:moveTo>
                  <a:pt x="4392125" y="0"/>
                </a:moveTo>
                <a:lnTo>
                  <a:pt x="5291682" y="0"/>
                </a:lnTo>
                <a:lnTo>
                  <a:pt x="5291153" y="40218"/>
                </a:lnTo>
                <a:cubicBezTo>
                  <a:pt x="5273699" y="682540"/>
                  <a:pt x="5125336" y="1003702"/>
                  <a:pt x="4846065" y="1003702"/>
                </a:cubicBezTo>
                <a:cubicBezTo>
                  <a:pt x="4561830" y="1003702"/>
                  <a:pt x="4410829" y="691849"/>
                  <a:pt x="4393064" y="68145"/>
                </a:cubicBezTo>
                <a:close/>
                <a:moveTo>
                  <a:pt x="0" y="0"/>
                </a:moveTo>
                <a:lnTo>
                  <a:pt x="2110215" y="0"/>
                </a:lnTo>
                <a:lnTo>
                  <a:pt x="2106651" y="2795"/>
                </a:lnTo>
                <a:cubicBezTo>
                  <a:pt x="1889523" y="156373"/>
                  <a:pt x="1729325" y="290424"/>
                  <a:pt x="1626057" y="404945"/>
                </a:cubicBezTo>
                <a:cubicBezTo>
                  <a:pt x="1522789" y="519467"/>
                  <a:pt x="1441697" y="642925"/>
                  <a:pt x="1382781" y="775320"/>
                </a:cubicBezTo>
                <a:cubicBezTo>
                  <a:pt x="1323865" y="907715"/>
                  <a:pt x="1294407" y="1054012"/>
                  <a:pt x="1294407" y="1214210"/>
                </a:cubicBezTo>
                <a:lnTo>
                  <a:pt x="1294407" y="1442591"/>
                </a:lnTo>
                <a:lnTo>
                  <a:pt x="3339911" y="1442591"/>
                </a:lnTo>
                <a:lnTo>
                  <a:pt x="3339911" y="908377"/>
                </a:lnTo>
                <a:lnTo>
                  <a:pt x="2035158" y="908377"/>
                </a:lnTo>
                <a:cubicBezTo>
                  <a:pt x="2035158" y="848799"/>
                  <a:pt x="2070904" y="778630"/>
                  <a:pt x="2142397" y="697869"/>
                </a:cubicBezTo>
                <a:cubicBezTo>
                  <a:pt x="2213891" y="617108"/>
                  <a:pt x="2353568" y="502586"/>
                  <a:pt x="2561428" y="354304"/>
                </a:cubicBezTo>
                <a:cubicBezTo>
                  <a:pt x="2723281" y="240113"/>
                  <a:pt x="2851994" y="138211"/>
                  <a:pt x="2947566" y="48596"/>
                </a:cubicBezTo>
                <a:lnTo>
                  <a:pt x="2995598" y="0"/>
                </a:lnTo>
                <a:lnTo>
                  <a:pt x="3742909" y="0"/>
                </a:lnTo>
                <a:lnTo>
                  <a:pt x="3746126" y="141748"/>
                </a:lnTo>
                <a:cubicBezTo>
                  <a:pt x="3788482" y="1044724"/>
                  <a:pt x="4148509" y="1496211"/>
                  <a:pt x="4826206" y="1496211"/>
                </a:cubicBezTo>
                <a:cubicBezTo>
                  <a:pt x="5188968" y="1496211"/>
                  <a:pt x="5466336" y="1356203"/>
                  <a:pt x="5658309" y="1076188"/>
                </a:cubicBezTo>
                <a:cubicBezTo>
                  <a:pt x="5826285" y="831174"/>
                  <a:pt x="5920772" y="496199"/>
                  <a:pt x="5941769" y="71263"/>
                </a:cubicBezTo>
                <a:lnTo>
                  <a:pt x="5943478" y="0"/>
                </a:lnTo>
                <a:lnTo>
                  <a:pt x="7120365" y="0"/>
                </a:lnTo>
                <a:lnTo>
                  <a:pt x="7116801" y="2795"/>
                </a:lnTo>
                <a:cubicBezTo>
                  <a:pt x="6899673" y="156373"/>
                  <a:pt x="6739475" y="290424"/>
                  <a:pt x="6636207" y="404945"/>
                </a:cubicBezTo>
                <a:cubicBezTo>
                  <a:pt x="6532939" y="519467"/>
                  <a:pt x="6451846" y="642925"/>
                  <a:pt x="6392931" y="775320"/>
                </a:cubicBezTo>
                <a:cubicBezTo>
                  <a:pt x="6334015" y="907715"/>
                  <a:pt x="6304557" y="1054012"/>
                  <a:pt x="6304557" y="1214210"/>
                </a:cubicBezTo>
                <a:lnTo>
                  <a:pt x="6304557" y="1442591"/>
                </a:lnTo>
                <a:lnTo>
                  <a:pt x="8350060" y="1442591"/>
                </a:lnTo>
                <a:lnTo>
                  <a:pt x="8350060" y="908377"/>
                </a:lnTo>
                <a:lnTo>
                  <a:pt x="7045307" y="908377"/>
                </a:lnTo>
                <a:cubicBezTo>
                  <a:pt x="7045307" y="848799"/>
                  <a:pt x="7081054" y="778630"/>
                  <a:pt x="7152547" y="697869"/>
                </a:cubicBezTo>
                <a:cubicBezTo>
                  <a:pt x="7224041" y="617108"/>
                  <a:pt x="7363718" y="502586"/>
                  <a:pt x="7571578" y="354304"/>
                </a:cubicBezTo>
                <a:cubicBezTo>
                  <a:pt x="7733430" y="240113"/>
                  <a:pt x="7862143" y="138211"/>
                  <a:pt x="7957716" y="48596"/>
                </a:cubicBezTo>
                <a:lnTo>
                  <a:pt x="8005747" y="0"/>
                </a:lnTo>
                <a:lnTo>
                  <a:pt x="8929580" y="0"/>
                </a:lnTo>
                <a:lnTo>
                  <a:pt x="8662673" y="316571"/>
                </a:lnTo>
                <a:lnTo>
                  <a:pt x="8662673" y="787236"/>
                </a:lnTo>
                <a:lnTo>
                  <a:pt x="10036934" y="787236"/>
                </a:lnTo>
                <a:lnTo>
                  <a:pt x="10036934" y="1442591"/>
                </a:lnTo>
                <a:lnTo>
                  <a:pt x="10620796" y="1442591"/>
                </a:lnTo>
                <a:lnTo>
                  <a:pt x="10620796" y="787236"/>
                </a:lnTo>
                <a:lnTo>
                  <a:pt x="11055713" y="787236"/>
                </a:lnTo>
                <a:lnTo>
                  <a:pt x="11055713" y="320543"/>
                </a:lnTo>
                <a:lnTo>
                  <a:pt x="10620796" y="320543"/>
                </a:lnTo>
                <a:lnTo>
                  <a:pt x="10620796" y="0"/>
                </a:lnTo>
                <a:lnTo>
                  <a:pt x="12192000" y="0"/>
                </a:lnTo>
                <a:lnTo>
                  <a:pt x="12192000" y="3528921"/>
                </a:lnTo>
                <a:lnTo>
                  <a:pt x="0" y="3528921"/>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文本框 14">
            <a:extLst>
              <a:ext uri="{FF2B5EF4-FFF2-40B4-BE49-F238E27FC236}">
                <a16:creationId xmlns:a16="http://schemas.microsoft.com/office/drawing/2014/main" id="{10F19694-636E-031D-5CC5-AD005B990BEF}"/>
              </a:ext>
            </a:extLst>
          </p:cNvPr>
          <p:cNvSpPr txBox="1"/>
          <p:nvPr/>
        </p:nvSpPr>
        <p:spPr>
          <a:xfrm>
            <a:off x="1141796" y="1074510"/>
            <a:ext cx="9908409" cy="4708981"/>
          </a:xfrm>
          <a:prstGeom prst="rect">
            <a:avLst/>
          </a:prstGeom>
          <a:noFill/>
        </p:spPr>
        <p:txBody>
          <a:bodyPr wrap="square" rtlCol="0">
            <a:spAutoFit/>
          </a:bodyPr>
          <a:lstStyle/>
          <a:p>
            <a:r>
              <a:rPr lang="zh-CN" altLang="en-US" sz="15000" dirty="0">
                <a:latin typeface="方正舒体" panose="02010601030101010101" pitchFamily="2" charset="-122"/>
                <a:ea typeface="方正舒体" panose="02010601030101010101" pitchFamily="2" charset="-122"/>
              </a:rPr>
              <a:t>长城守望者</a:t>
            </a:r>
            <a:endParaRPr lang="en-US" altLang="zh-CN" sz="15000" dirty="0">
              <a:latin typeface="方正舒体" panose="02010601030101010101" pitchFamily="2" charset="-122"/>
              <a:ea typeface="方正舒体" panose="02010601030101010101" pitchFamily="2" charset="-122"/>
            </a:endParaRPr>
          </a:p>
          <a:p>
            <a:r>
              <a:rPr lang="zh-CN" altLang="en-US" sz="15000" dirty="0">
                <a:latin typeface="方正舒体" panose="02010601030101010101" pitchFamily="2" charset="-122"/>
                <a:ea typeface="方正舒体" panose="02010601030101010101" pitchFamily="2" charset="-122"/>
              </a:rPr>
              <a:t>  </a:t>
            </a:r>
            <a:r>
              <a:rPr lang="zh-CN" altLang="en-US" sz="15000" dirty="0">
                <a:solidFill>
                  <a:schemeClr val="accent3">
                    <a:lumMod val="60000"/>
                    <a:lumOff val="40000"/>
                  </a:schemeClr>
                </a:solidFill>
                <a:latin typeface="方正舒体" panose="02010601030101010101" pitchFamily="2" charset="-122"/>
                <a:ea typeface="方正舒体" panose="02010601030101010101" pitchFamily="2" charset="-122"/>
              </a:rPr>
              <a:t>扬帆起航</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0" fill="hold"/>
                                        <p:tgtEl>
                                          <p:spTgt spid="7"/>
                                        </p:tgtEl>
                                      </p:cBhvr>
                                      <p:by x="150000" y="150000"/>
                                    </p:animScale>
                                  </p:childTnLst>
                                </p:cTn>
                              </p:par>
                              <p:par>
                                <p:cTn id="7" presetID="2" presetClass="exit" presetSubtype="1" fill="hold" grpId="0" nodeType="withEffect">
                                  <p:stCondLst>
                                    <p:cond delay="0"/>
                                  </p:stCondLst>
                                  <p:childTnLst>
                                    <p:anim calcmode="lin" valueType="num">
                                      <p:cBhvr additive="base">
                                        <p:cTn id="8" dur="3000"/>
                                        <p:tgtEl>
                                          <p:spTgt spid="13"/>
                                        </p:tgtEl>
                                        <p:attrNameLst>
                                          <p:attrName>ppt_x</p:attrName>
                                        </p:attrNameLst>
                                      </p:cBhvr>
                                      <p:tavLst>
                                        <p:tav tm="0">
                                          <p:val>
                                            <p:strVal val="ppt_x"/>
                                          </p:val>
                                        </p:tav>
                                        <p:tav tm="100000">
                                          <p:val>
                                            <p:strVal val="ppt_x"/>
                                          </p:val>
                                        </p:tav>
                                      </p:tavLst>
                                    </p:anim>
                                    <p:anim calcmode="lin" valueType="num">
                                      <p:cBhvr additive="base">
                                        <p:cTn id="9" dur="3000"/>
                                        <p:tgtEl>
                                          <p:spTgt spid="13"/>
                                        </p:tgtEl>
                                        <p:attrNameLst>
                                          <p:attrName>ppt_y</p:attrName>
                                        </p:attrNameLst>
                                      </p:cBhvr>
                                      <p:tavLst>
                                        <p:tav tm="0">
                                          <p:val>
                                            <p:strVal val="ppt_y"/>
                                          </p:val>
                                        </p:tav>
                                        <p:tav tm="100000">
                                          <p:val>
                                            <p:strVal val="0-ppt_h/2"/>
                                          </p:val>
                                        </p:tav>
                                      </p:tavLst>
                                    </p:anim>
                                    <p:set>
                                      <p:cBhvr>
                                        <p:cTn id="10" dur="1" fill="hold">
                                          <p:stCondLst>
                                            <p:cond delay="2999"/>
                                          </p:stCondLst>
                                        </p:cTn>
                                        <p:tgtEl>
                                          <p:spTgt spid="13"/>
                                        </p:tgtEl>
                                        <p:attrNameLst>
                                          <p:attrName>style.visibility</p:attrName>
                                        </p:attrNameLst>
                                      </p:cBhvr>
                                      <p:to>
                                        <p:strVal val="hidden"/>
                                      </p:to>
                                    </p:set>
                                  </p:childTnLst>
                                </p:cTn>
                              </p:par>
                              <p:par>
                                <p:cTn id="11" presetID="2" presetClass="exit" presetSubtype="4" fill="hold" grpId="0" nodeType="withEffect">
                                  <p:stCondLst>
                                    <p:cond delay="0"/>
                                  </p:stCondLst>
                                  <p:childTnLst>
                                    <p:anim calcmode="lin" valueType="num">
                                      <p:cBhvr additive="base">
                                        <p:cTn id="12" dur="2000"/>
                                        <p:tgtEl>
                                          <p:spTgt spid="14"/>
                                        </p:tgtEl>
                                        <p:attrNameLst>
                                          <p:attrName>ppt_x</p:attrName>
                                        </p:attrNameLst>
                                      </p:cBhvr>
                                      <p:tavLst>
                                        <p:tav tm="0">
                                          <p:val>
                                            <p:strVal val="ppt_x"/>
                                          </p:val>
                                        </p:tav>
                                        <p:tav tm="100000">
                                          <p:val>
                                            <p:strVal val="ppt_x"/>
                                          </p:val>
                                        </p:tav>
                                      </p:tavLst>
                                    </p:anim>
                                    <p:anim calcmode="lin" valueType="num">
                                      <p:cBhvr additive="base">
                                        <p:cTn id="13" dur="2000"/>
                                        <p:tgtEl>
                                          <p:spTgt spid="14"/>
                                        </p:tgtEl>
                                        <p:attrNameLst>
                                          <p:attrName>ppt_y</p:attrName>
                                        </p:attrNameLst>
                                      </p:cBhvr>
                                      <p:tavLst>
                                        <p:tav tm="0">
                                          <p:val>
                                            <p:strVal val="ppt_y"/>
                                          </p:val>
                                        </p:tav>
                                        <p:tav tm="100000">
                                          <p:val>
                                            <p:strVal val="1+ppt_h/2"/>
                                          </p:val>
                                        </p:tav>
                                      </p:tavLst>
                                    </p:anim>
                                    <p:set>
                                      <p:cBhvr>
                                        <p:cTn id="14" dur="1" fill="hold">
                                          <p:stCondLst>
                                            <p:cond delay="1999"/>
                                          </p:stCondLst>
                                        </p:cTn>
                                        <p:tgtEl>
                                          <p:spTgt spid="14"/>
                                        </p:tgtEl>
                                        <p:attrNameLst>
                                          <p:attrName>style.visibility</p:attrName>
                                        </p:attrNameLst>
                                      </p:cBhvr>
                                      <p:to>
                                        <p:strVal val="hidden"/>
                                      </p:to>
                                    </p:set>
                                  </p:childTnLst>
                                </p:cTn>
                              </p:par>
                              <p:par>
                                <p:cTn id="15" presetID="20" presetClass="entr" presetSubtype="0" fill="hold" grpId="0" nodeType="withEffect">
                                  <p:stCondLst>
                                    <p:cond delay="3000"/>
                                  </p:stCondLst>
                                  <p:childTnLst>
                                    <p:set>
                                      <p:cBhvr>
                                        <p:cTn id="16" dur="1" fill="hold">
                                          <p:stCondLst>
                                            <p:cond delay="0"/>
                                          </p:stCondLst>
                                        </p:cTn>
                                        <p:tgtEl>
                                          <p:spTgt spid="15"/>
                                        </p:tgtEl>
                                        <p:attrNameLst>
                                          <p:attrName>style.visibility</p:attrName>
                                        </p:attrNameLst>
                                      </p:cBhvr>
                                      <p:to>
                                        <p:strVal val="visible"/>
                                      </p:to>
                                    </p:set>
                                    <p:animEffect transition="in" filter="wedge">
                                      <p:cBhvr>
                                        <p:cTn id="1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24352" y="7658"/>
            <a:ext cx="1540161" cy="1402872"/>
            <a:chOff x="-191401" y="-32180"/>
            <a:chExt cx="2123079" cy="1933830"/>
          </a:xfrm>
        </p:grpSpPr>
        <p:pic>
          <p:nvPicPr>
            <p:cNvPr id="23" name="图片 2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98266" y="-32180"/>
              <a:ext cx="1433412" cy="1433412"/>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91401" y="732101"/>
              <a:ext cx="1169550" cy="1169549"/>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grpSp>
      <p:grpSp>
        <p:nvGrpSpPr>
          <p:cNvPr id="34" name="组合 33">
            <a:extLst>
              <a:ext uri="{FF2B5EF4-FFF2-40B4-BE49-F238E27FC236}">
                <a16:creationId xmlns:a16="http://schemas.microsoft.com/office/drawing/2014/main" id="{EDC811A1-A856-E9CA-DAE0-F223C926E349}"/>
              </a:ext>
            </a:extLst>
          </p:cNvPr>
          <p:cNvGrpSpPr/>
          <p:nvPr/>
        </p:nvGrpSpPr>
        <p:grpSpPr>
          <a:xfrm>
            <a:off x="-2180278" y="1852234"/>
            <a:ext cx="18054638" cy="3501294"/>
            <a:chOff x="-2443163" y="2749956"/>
            <a:chExt cx="17078325" cy="3501294"/>
          </a:xfrm>
        </p:grpSpPr>
        <p:sp>
          <p:nvSpPr>
            <p:cNvPr id="33" name="任意多边形: 形状 32">
              <a:extLst>
                <a:ext uri="{FF2B5EF4-FFF2-40B4-BE49-F238E27FC236}">
                  <a16:creationId xmlns:a16="http://schemas.microsoft.com/office/drawing/2014/main" id="{BFBCD023-3B3D-EC7A-21C7-FF584EC46C0D}"/>
                </a:ext>
              </a:extLst>
            </p:cNvPr>
            <p:cNvSpPr/>
            <p:nvPr/>
          </p:nvSpPr>
          <p:spPr>
            <a:xfrm>
              <a:off x="-2443163" y="2771013"/>
              <a:ext cx="17078325" cy="3480237"/>
            </a:xfrm>
            <a:custGeom>
              <a:avLst/>
              <a:gdLst>
                <a:gd name="connsiteX0" fmla="*/ 0 w 17078325"/>
                <a:gd name="connsiteY0" fmla="*/ 222141 h 3480237"/>
                <a:gd name="connsiteX1" fmla="*/ 4448175 w 17078325"/>
                <a:gd name="connsiteY1" fmla="*/ 3479691 h 3480237"/>
                <a:gd name="connsiteX2" fmla="*/ 11582400 w 17078325"/>
                <a:gd name="connsiteY2" fmla="*/ 12591 h 3480237"/>
                <a:gd name="connsiteX3" fmla="*/ 17078325 w 17078325"/>
                <a:gd name="connsiteY3" fmla="*/ 2317641 h 3480237"/>
              </a:gdLst>
              <a:ahLst/>
              <a:cxnLst>
                <a:cxn ang="0">
                  <a:pos x="connsiteX0" y="connsiteY0"/>
                </a:cxn>
                <a:cxn ang="0">
                  <a:pos x="connsiteX1" y="connsiteY1"/>
                </a:cxn>
                <a:cxn ang="0">
                  <a:pos x="connsiteX2" y="connsiteY2"/>
                </a:cxn>
                <a:cxn ang="0">
                  <a:pos x="connsiteX3" y="connsiteY3"/>
                </a:cxn>
              </a:cxnLst>
              <a:rect l="l" t="t" r="r" b="b"/>
              <a:pathLst>
                <a:path w="17078325" h="3480237">
                  <a:moveTo>
                    <a:pt x="0" y="222141"/>
                  </a:moveTo>
                  <a:cubicBezTo>
                    <a:pt x="1258887" y="1868378"/>
                    <a:pt x="2517775" y="3514616"/>
                    <a:pt x="4448175" y="3479691"/>
                  </a:cubicBezTo>
                  <a:cubicBezTo>
                    <a:pt x="6378575" y="3444766"/>
                    <a:pt x="9477375" y="206266"/>
                    <a:pt x="11582400" y="12591"/>
                  </a:cubicBezTo>
                  <a:cubicBezTo>
                    <a:pt x="13687425" y="-181084"/>
                    <a:pt x="16170275" y="1917591"/>
                    <a:pt x="17078325" y="2317641"/>
                  </a:cubicBezTo>
                </a:path>
              </a:pathLst>
            </a:custGeom>
            <a:noFill/>
            <a:ln w="635000">
              <a:solidFill>
                <a:schemeClr val="accent1">
                  <a:lumMod val="75000"/>
                </a:schemeClr>
              </a:solidFill>
            </a:ln>
            <a:effectLst>
              <a:outerShdw blurRad="508000" dist="50800" dir="5400000" algn="ctr" rotWithShape="0">
                <a:srgbClr val="000000">
                  <a:alpha val="43137"/>
                </a:srgbClr>
              </a:outerShdw>
            </a:effectLst>
            <a:scene3d>
              <a:camera prst="isometricOffAxis2Top"/>
              <a:lightRig rig="threePt" dir="t"/>
            </a:scene3d>
            <a:sp3d>
              <a:bevelB w="0" h="190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9B8164EE-AF1F-FF18-2D41-0AFFD6491947}"/>
                </a:ext>
              </a:extLst>
            </p:cNvPr>
            <p:cNvSpPr/>
            <p:nvPr/>
          </p:nvSpPr>
          <p:spPr>
            <a:xfrm>
              <a:off x="-2443163" y="2749956"/>
              <a:ext cx="17078325" cy="3480237"/>
            </a:xfrm>
            <a:custGeom>
              <a:avLst/>
              <a:gdLst>
                <a:gd name="connsiteX0" fmla="*/ 0 w 17078325"/>
                <a:gd name="connsiteY0" fmla="*/ 222141 h 3480237"/>
                <a:gd name="connsiteX1" fmla="*/ 4448175 w 17078325"/>
                <a:gd name="connsiteY1" fmla="*/ 3479691 h 3480237"/>
                <a:gd name="connsiteX2" fmla="*/ 11582400 w 17078325"/>
                <a:gd name="connsiteY2" fmla="*/ 12591 h 3480237"/>
                <a:gd name="connsiteX3" fmla="*/ 17078325 w 17078325"/>
                <a:gd name="connsiteY3" fmla="*/ 2317641 h 3480237"/>
              </a:gdLst>
              <a:ahLst/>
              <a:cxnLst>
                <a:cxn ang="0">
                  <a:pos x="connsiteX0" y="connsiteY0"/>
                </a:cxn>
                <a:cxn ang="0">
                  <a:pos x="connsiteX1" y="connsiteY1"/>
                </a:cxn>
                <a:cxn ang="0">
                  <a:pos x="connsiteX2" y="connsiteY2"/>
                </a:cxn>
                <a:cxn ang="0">
                  <a:pos x="connsiteX3" y="connsiteY3"/>
                </a:cxn>
              </a:cxnLst>
              <a:rect l="l" t="t" r="r" b="b"/>
              <a:pathLst>
                <a:path w="17078325" h="3480237">
                  <a:moveTo>
                    <a:pt x="0" y="222141"/>
                  </a:moveTo>
                  <a:cubicBezTo>
                    <a:pt x="1258887" y="1868378"/>
                    <a:pt x="2517775" y="3514616"/>
                    <a:pt x="4448175" y="3479691"/>
                  </a:cubicBezTo>
                  <a:cubicBezTo>
                    <a:pt x="6378575" y="3444766"/>
                    <a:pt x="9477375" y="206266"/>
                    <a:pt x="11582400" y="12591"/>
                  </a:cubicBezTo>
                  <a:cubicBezTo>
                    <a:pt x="13687425" y="-181084"/>
                    <a:pt x="16170275" y="1917591"/>
                    <a:pt x="17078325" y="2317641"/>
                  </a:cubicBezTo>
                </a:path>
              </a:pathLst>
            </a:custGeom>
            <a:noFill/>
            <a:ln w="635000">
              <a:gradFill>
                <a:gsLst>
                  <a:gs pos="44000">
                    <a:schemeClr val="accent1">
                      <a:lumMod val="45000"/>
                      <a:lumOff val="55000"/>
                    </a:schemeClr>
                  </a:gs>
                  <a:gs pos="30000">
                    <a:schemeClr val="accent1">
                      <a:lumMod val="45000"/>
                      <a:lumOff val="55000"/>
                    </a:schemeClr>
                  </a:gs>
                  <a:gs pos="48000">
                    <a:schemeClr val="accent1">
                      <a:lumMod val="30000"/>
                      <a:lumOff val="70000"/>
                    </a:schemeClr>
                  </a:gs>
                </a:gsLst>
                <a:lin ang="5400000" scaled="1"/>
              </a:gradFill>
            </a:ln>
            <a:scene3d>
              <a:camera prst="isometricOffAxis2Top"/>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8" name="组合 37">
            <a:extLst>
              <a:ext uri="{FF2B5EF4-FFF2-40B4-BE49-F238E27FC236}">
                <a16:creationId xmlns:a16="http://schemas.microsoft.com/office/drawing/2014/main" id="{45AC4D18-7A51-3A43-EC96-95651EAC059B}"/>
              </a:ext>
            </a:extLst>
          </p:cNvPr>
          <p:cNvGrpSpPr/>
          <p:nvPr/>
        </p:nvGrpSpPr>
        <p:grpSpPr>
          <a:xfrm>
            <a:off x="5641181" y="1119854"/>
            <a:ext cx="4453055" cy="2314368"/>
            <a:chOff x="5619474" y="1987550"/>
            <a:chExt cx="4453055" cy="2314368"/>
          </a:xfrm>
        </p:grpSpPr>
        <p:sp>
          <p:nvSpPr>
            <p:cNvPr id="19" name="文本框 18">
              <a:extLst>
                <a:ext uri="{FF2B5EF4-FFF2-40B4-BE49-F238E27FC236}">
                  <a16:creationId xmlns:a16="http://schemas.microsoft.com/office/drawing/2014/main" id="{54A7DAFB-E9BE-1E63-C185-F70F16B32A3D}"/>
                </a:ext>
              </a:extLst>
            </p:cNvPr>
            <p:cNvSpPr txBox="1"/>
            <p:nvPr/>
          </p:nvSpPr>
          <p:spPr>
            <a:xfrm>
              <a:off x="5689219" y="2216771"/>
              <a:ext cx="4383310" cy="1754326"/>
            </a:xfrm>
            <a:prstGeom prst="rect">
              <a:avLst/>
            </a:prstGeom>
            <a:noFill/>
          </p:spPr>
          <p:txBody>
            <a:bodyPr wrap="square">
              <a:spAutoFit/>
            </a:bodyPr>
            <a:lstStyle/>
            <a:p>
              <a:pPr algn="l"/>
              <a:r>
                <a:rPr lang="zh-CN" altLang="en-US" b="1" i="0" dirty="0">
                  <a:solidFill>
                    <a:srgbClr val="000000"/>
                  </a:solidFill>
                  <a:effectLst/>
                  <a:highlight>
                    <a:srgbClr val="FFFFFF"/>
                  </a:highlight>
                  <a:latin typeface="Microsoft YaHei" panose="020B0503020204020204" pitchFamily="34" charset="-122"/>
                  <a:ea typeface="Microsoft YaHei" panose="020B0503020204020204" pitchFamily="34" charset="-122"/>
                </a:rPr>
                <a:t>第三次工业革命</a:t>
              </a:r>
            </a:p>
            <a:p>
              <a:pPr algn="l"/>
              <a:r>
                <a:rPr lang="zh-CN" altLang="en-US" b="0" i="0" dirty="0">
                  <a:effectLst/>
                  <a:highlight>
                    <a:srgbClr val="FFFFFF"/>
                  </a:highlight>
                  <a:latin typeface="Microsoft YaHei" panose="020B0503020204020204" pitchFamily="34" charset="-122"/>
                  <a:ea typeface="Microsoft YaHei" panose="020B0503020204020204" pitchFamily="34" charset="-122"/>
                </a:rPr>
                <a:t>大约在 </a:t>
              </a:r>
              <a:r>
                <a:rPr lang="en-US" altLang="zh-CN" b="0" i="0" baseline="30000" dirty="0">
                  <a:effectLst/>
                  <a:highlight>
                    <a:srgbClr val="FFFFFF"/>
                  </a:highlight>
                  <a:latin typeface="Microsoft YaHei" panose="020B0503020204020204" pitchFamily="34" charset="-122"/>
                  <a:ea typeface="Microsoft YaHei" panose="020B0503020204020204" pitchFamily="34" charset="-122"/>
                </a:rPr>
                <a:t>20</a:t>
              </a:r>
              <a:r>
                <a:rPr lang="zh-CN" altLang="en-US" b="0" i="0" dirty="0">
                  <a:effectLst/>
                  <a:highlight>
                    <a:srgbClr val="FFFFFF"/>
                  </a:highlight>
                  <a:latin typeface="Microsoft YaHei" panose="020B0503020204020204" pitchFamily="34" charset="-122"/>
                  <a:ea typeface="Microsoft YaHei" panose="020B0503020204020204" pitchFamily="34" charset="-122"/>
                </a:rPr>
                <a:t> 世纪中叶，计算机登上历史舞台。第三次工业革命见证了工厂自动化和机器人技术的早期发展。在这个时期，人们首次在计算机上使用商业系统管理和分析数据。</a:t>
              </a:r>
            </a:p>
          </p:txBody>
        </p:sp>
        <p:cxnSp>
          <p:nvCxnSpPr>
            <p:cNvPr id="12" name="直接连接符 11">
              <a:extLst>
                <a:ext uri="{FF2B5EF4-FFF2-40B4-BE49-F238E27FC236}">
                  <a16:creationId xmlns:a16="http://schemas.microsoft.com/office/drawing/2014/main" id="{1F46D9F8-1775-9178-301B-F00ADAFC84AB}"/>
                </a:ext>
              </a:extLst>
            </p:cNvPr>
            <p:cNvCxnSpPr>
              <a:cxnSpLocks/>
            </p:cNvCxnSpPr>
            <p:nvPr/>
          </p:nvCxnSpPr>
          <p:spPr>
            <a:xfrm flipV="1">
              <a:off x="5619474" y="1987550"/>
              <a:ext cx="0" cy="2314368"/>
            </a:xfrm>
            <a:prstGeom prst="line">
              <a:avLst/>
            </a:prstGeom>
            <a:ln w="50800" cap="rnd">
              <a:gradFill>
                <a:gsLst>
                  <a:gs pos="94000">
                    <a:srgbClr val="BFDDF8"/>
                  </a:gs>
                  <a:gs pos="10000">
                    <a:schemeClr val="accent1">
                      <a:lumMod val="45000"/>
                      <a:lumOff val="55000"/>
                    </a:schemeClr>
                  </a:gs>
                  <a:gs pos="14000">
                    <a:schemeClr val="accent1">
                      <a:lumMod val="45000"/>
                      <a:lumOff val="55000"/>
                    </a:schemeClr>
                  </a:gs>
                  <a:gs pos="18000">
                    <a:schemeClr val="accent1">
                      <a:lumMod val="30000"/>
                      <a:lumOff val="70000"/>
                    </a:schemeClr>
                  </a:gs>
                </a:gsLst>
                <a:lin ang="5400000" scaled="1"/>
              </a:gradFill>
              <a:round/>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436974A4-31BC-EFBD-A10A-D1B362077CC3}"/>
              </a:ext>
            </a:extLst>
          </p:cNvPr>
          <p:cNvGrpSpPr/>
          <p:nvPr/>
        </p:nvGrpSpPr>
        <p:grpSpPr>
          <a:xfrm>
            <a:off x="1679103" y="1030858"/>
            <a:ext cx="3665858" cy="2287216"/>
            <a:chOff x="1064819" y="1736120"/>
            <a:chExt cx="3665858" cy="2287216"/>
          </a:xfrm>
        </p:grpSpPr>
        <p:cxnSp>
          <p:nvCxnSpPr>
            <p:cNvPr id="7" name="直接连接符 6">
              <a:extLst>
                <a:ext uri="{FF2B5EF4-FFF2-40B4-BE49-F238E27FC236}">
                  <a16:creationId xmlns:a16="http://schemas.microsoft.com/office/drawing/2014/main" id="{A771F9E0-748C-576D-F2FB-1A36402FB886}"/>
                </a:ext>
              </a:extLst>
            </p:cNvPr>
            <p:cNvCxnSpPr>
              <a:cxnSpLocks/>
            </p:cNvCxnSpPr>
            <p:nvPr/>
          </p:nvCxnSpPr>
          <p:spPr>
            <a:xfrm flipV="1">
              <a:off x="1064819" y="1736120"/>
              <a:ext cx="0" cy="2287216"/>
            </a:xfrm>
            <a:prstGeom prst="line">
              <a:avLst/>
            </a:prstGeom>
            <a:ln w="50800" cap="rnd">
              <a:gradFill>
                <a:gsLst>
                  <a:gs pos="94000">
                    <a:srgbClr val="BFDDF8">
                      <a:lumMod val="97000"/>
                    </a:srgbClr>
                  </a:gs>
                  <a:gs pos="10000">
                    <a:schemeClr val="accent1">
                      <a:lumMod val="45000"/>
                      <a:lumOff val="55000"/>
                    </a:schemeClr>
                  </a:gs>
                  <a:gs pos="14000">
                    <a:schemeClr val="accent1">
                      <a:lumMod val="45000"/>
                      <a:lumOff val="55000"/>
                    </a:schemeClr>
                  </a:gs>
                  <a:gs pos="18000">
                    <a:schemeClr val="accent1">
                      <a:lumMod val="30000"/>
                      <a:lumOff val="70000"/>
                    </a:schemeClr>
                  </a:gs>
                </a:gsLst>
                <a:lin ang="5400000" scaled="1"/>
              </a:gradFill>
              <a:round/>
              <a:headEnd type="ova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ADA7A80B-2A55-9564-B180-F424A6A599C1}"/>
                </a:ext>
              </a:extLst>
            </p:cNvPr>
            <p:cNvSpPr txBox="1"/>
            <p:nvPr/>
          </p:nvSpPr>
          <p:spPr>
            <a:xfrm>
              <a:off x="1152907" y="2158419"/>
              <a:ext cx="3577770" cy="1754326"/>
            </a:xfrm>
            <a:prstGeom prst="rect">
              <a:avLst/>
            </a:prstGeom>
            <a:noFill/>
          </p:spPr>
          <p:txBody>
            <a:bodyPr wrap="square" rtlCol="0">
              <a:spAutoFit/>
            </a:bodyPr>
            <a:lstStyle/>
            <a:p>
              <a:pPr algn="l"/>
              <a:r>
                <a:rPr lang="zh-CN" altLang="en-US" b="1" i="0" dirty="0">
                  <a:solidFill>
                    <a:srgbClr val="000000"/>
                  </a:solidFill>
                  <a:effectLst/>
                  <a:highlight>
                    <a:srgbClr val="FFFFFF"/>
                  </a:highlight>
                  <a:latin typeface="Microsoft YaHei" panose="020B0503020204020204" pitchFamily="34" charset="-122"/>
                  <a:ea typeface="Microsoft YaHei" panose="020B0503020204020204" pitchFamily="34" charset="-122"/>
                </a:rPr>
                <a:t>第一次工业革命</a:t>
              </a:r>
            </a:p>
            <a:p>
              <a:pPr algn="l"/>
              <a:r>
                <a:rPr lang="en-US" altLang="zh-CN" b="0" i="0" dirty="0">
                  <a:effectLst/>
                  <a:highlight>
                    <a:srgbClr val="FFFFFF"/>
                  </a:highlight>
                  <a:latin typeface="Microsoft YaHei" panose="020B0503020204020204" pitchFamily="34" charset="-122"/>
                  <a:ea typeface="Microsoft YaHei" panose="020B0503020204020204" pitchFamily="34" charset="-122"/>
                </a:rPr>
                <a:t>19 </a:t>
              </a:r>
              <a:r>
                <a:rPr lang="zh-CN" altLang="en-US" b="0" i="0" dirty="0">
                  <a:effectLst/>
                  <a:highlight>
                    <a:srgbClr val="FFFFFF"/>
                  </a:highlight>
                  <a:latin typeface="Microsoft YaHei" panose="020B0503020204020204" pitchFamily="34" charset="-122"/>
                  <a:ea typeface="Microsoft YaHei" panose="020B0503020204020204" pitchFamily="34" charset="-122"/>
                </a:rPr>
                <a:t>世纪初正值第一次工业革命。蒸汽机的问世大大减少了工业生产对畜力和人力的依赖，开启了制造和精密工程的新时代。</a:t>
              </a:r>
            </a:p>
            <a:p>
              <a:endParaRPr lang="zh-CN" altLang="en-US" dirty="0"/>
            </a:p>
          </p:txBody>
        </p:sp>
      </p:grpSp>
      <p:grpSp>
        <p:nvGrpSpPr>
          <p:cNvPr id="39" name="组合 38">
            <a:extLst>
              <a:ext uri="{FF2B5EF4-FFF2-40B4-BE49-F238E27FC236}">
                <a16:creationId xmlns:a16="http://schemas.microsoft.com/office/drawing/2014/main" id="{8B230451-DA35-B92F-FA06-090D4B2668A5}"/>
              </a:ext>
            </a:extLst>
          </p:cNvPr>
          <p:cNvGrpSpPr/>
          <p:nvPr/>
        </p:nvGrpSpPr>
        <p:grpSpPr>
          <a:xfrm>
            <a:off x="475958" y="3885115"/>
            <a:ext cx="3684168" cy="2269010"/>
            <a:chOff x="2185405" y="4713000"/>
            <a:chExt cx="3633633" cy="2269010"/>
          </a:xfrm>
        </p:grpSpPr>
        <p:cxnSp>
          <p:nvCxnSpPr>
            <p:cNvPr id="11" name="直接连接符 10">
              <a:extLst>
                <a:ext uri="{FF2B5EF4-FFF2-40B4-BE49-F238E27FC236}">
                  <a16:creationId xmlns:a16="http://schemas.microsoft.com/office/drawing/2014/main" id="{C9ECD2B7-A439-8BEC-682D-65F3447E5E25}"/>
                </a:ext>
              </a:extLst>
            </p:cNvPr>
            <p:cNvCxnSpPr>
              <a:cxnSpLocks/>
            </p:cNvCxnSpPr>
            <p:nvPr/>
          </p:nvCxnSpPr>
          <p:spPr>
            <a:xfrm flipV="1">
              <a:off x="5723649" y="4713000"/>
              <a:ext cx="0" cy="2269010"/>
            </a:xfrm>
            <a:prstGeom prst="line">
              <a:avLst/>
            </a:prstGeom>
            <a:ln w="50800" cap="rnd">
              <a:gradFill>
                <a:gsLst>
                  <a:gs pos="50000">
                    <a:srgbClr val="F2F0F0"/>
                  </a:gs>
                  <a:gs pos="20000">
                    <a:schemeClr val="accent1">
                      <a:lumMod val="45000"/>
                      <a:lumOff val="55000"/>
                    </a:schemeClr>
                  </a:gs>
                  <a:gs pos="0">
                    <a:schemeClr val="accent1">
                      <a:lumMod val="30000"/>
                      <a:lumOff val="70000"/>
                    </a:schemeClr>
                  </a:gs>
                </a:gsLst>
                <a:lin ang="5400000" scaled="1"/>
              </a:gradFill>
              <a:round/>
              <a:headEnd type="none"/>
              <a:tailEnd type="ova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8051C92C-EEC1-AC00-31FB-A3344F4F3E06}"/>
                </a:ext>
              </a:extLst>
            </p:cNvPr>
            <p:cNvSpPr txBox="1"/>
            <p:nvPr/>
          </p:nvSpPr>
          <p:spPr>
            <a:xfrm>
              <a:off x="2185405" y="4950685"/>
              <a:ext cx="3633633" cy="2031325"/>
            </a:xfrm>
            <a:prstGeom prst="rect">
              <a:avLst/>
            </a:prstGeom>
            <a:noFill/>
          </p:spPr>
          <p:txBody>
            <a:bodyPr wrap="square" rtlCol="0">
              <a:spAutoFit/>
            </a:bodyPr>
            <a:lstStyle/>
            <a:p>
              <a:pPr algn="l"/>
              <a:r>
                <a:rPr lang="zh-CN" altLang="en-US" b="1" i="0" dirty="0">
                  <a:solidFill>
                    <a:srgbClr val="000000"/>
                  </a:solidFill>
                  <a:effectLst/>
                  <a:highlight>
                    <a:srgbClr val="FFFFFF"/>
                  </a:highlight>
                  <a:latin typeface="Microsoft YaHei" panose="020B0503020204020204" pitchFamily="34" charset="-122"/>
                  <a:ea typeface="Microsoft YaHei" panose="020B0503020204020204" pitchFamily="34" charset="-122"/>
                </a:rPr>
                <a:t>第二次工业革命</a:t>
              </a:r>
            </a:p>
            <a:p>
              <a:pPr algn="l"/>
              <a:r>
                <a:rPr lang="zh-CN" altLang="en-US" b="0" i="0" dirty="0">
                  <a:effectLst/>
                  <a:highlight>
                    <a:srgbClr val="FFFFFF"/>
                  </a:highlight>
                  <a:latin typeface="Microsoft YaHei" panose="020B0503020204020204" pitchFamily="34" charset="-122"/>
                  <a:ea typeface="Microsoft YaHei" panose="020B0503020204020204" pitchFamily="34" charset="-122"/>
                </a:rPr>
                <a:t>一个世纪后，随着石油和电力的应用日益广泛，机械设备变得更加精简和便利。流水线和大规模生产工艺推动了第二次工业革命，其中许多工艺沿用至今。</a:t>
              </a:r>
            </a:p>
            <a:p>
              <a:endParaRPr lang="zh-CN" altLang="en-US" dirty="0"/>
            </a:p>
          </p:txBody>
        </p:sp>
      </p:grpSp>
      <p:grpSp>
        <p:nvGrpSpPr>
          <p:cNvPr id="40" name="组合 39">
            <a:extLst>
              <a:ext uri="{FF2B5EF4-FFF2-40B4-BE49-F238E27FC236}">
                <a16:creationId xmlns:a16="http://schemas.microsoft.com/office/drawing/2014/main" id="{5F7C2379-1045-AFD2-A5C8-9EF922974D93}"/>
              </a:ext>
            </a:extLst>
          </p:cNvPr>
          <p:cNvGrpSpPr/>
          <p:nvPr/>
        </p:nvGrpSpPr>
        <p:grpSpPr>
          <a:xfrm>
            <a:off x="4903397" y="3908127"/>
            <a:ext cx="5998368" cy="2524080"/>
            <a:chOff x="6273423" y="4603837"/>
            <a:chExt cx="5998368" cy="2524080"/>
          </a:xfrm>
        </p:grpSpPr>
        <p:cxnSp>
          <p:nvCxnSpPr>
            <p:cNvPr id="10" name="直接连接符 9">
              <a:extLst>
                <a:ext uri="{FF2B5EF4-FFF2-40B4-BE49-F238E27FC236}">
                  <a16:creationId xmlns:a16="http://schemas.microsoft.com/office/drawing/2014/main" id="{BB2DC8A7-8307-C942-5AFF-176C0165A2EE}"/>
                </a:ext>
              </a:extLst>
            </p:cNvPr>
            <p:cNvCxnSpPr>
              <a:cxnSpLocks/>
            </p:cNvCxnSpPr>
            <p:nvPr/>
          </p:nvCxnSpPr>
          <p:spPr>
            <a:xfrm flipV="1">
              <a:off x="12191622" y="4603837"/>
              <a:ext cx="0" cy="2099615"/>
            </a:xfrm>
            <a:prstGeom prst="line">
              <a:avLst/>
            </a:prstGeom>
            <a:ln w="50800" cap="rnd">
              <a:gradFill>
                <a:gsLst>
                  <a:gs pos="75000">
                    <a:srgbClr val="F2F0F0"/>
                  </a:gs>
                  <a:gs pos="20000">
                    <a:schemeClr val="accent1">
                      <a:lumMod val="45000"/>
                      <a:lumOff val="55000"/>
                    </a:schemeClr>
                  </a:gs>
                  <a:gs pos="0">
                    <a:schemeClr val="accent1">
                      <a:lumMod val="30000"/>
                      <a:lumOff val="70000"/>
                    </a:schemeClr>
                  </a:gs>
                </a:gsLst>
                <a:lin ang="5400000" scaled="1"/>
              </a:gradFill>
              <a:tailEnd type="ova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A536D84-342D-F25D-3C09-FAB3D5364452}"/>
                </a:ext>
              </a:extLst>
            </p:cNvPr>
            <p:cNvSpPr txBox="1"/>
            <p:nvPr/>
          </p:nvSpPr>
          <p:spPr>
            <a:xfrm>
              <a:off x="6273423" y="4819593"/>
              <a:ext cx="5998368" cy="2308324"/>
            </a:xfrm>
            <a:prstGeom prst="rect">
              <a:avLst/>
            </a:prstGeom>
            <a:noFill/>
          </p:spPr>
          <p:txBody>
            <a:bodyPr wrap="square" rtlCol="0">
              <a:spAutoFit/>
            </a:bodyPr>
            <a:lstStyle/>
            <a:p>
              <a:pPr algn="l"/>
              <a:r>
                <a:rPr lang="zh-CN" altLang="en-US" b="1" i="0" dirty="0">
                  <a:solidFill>
                    <a:srgbClr val="000000"/>
                  </a:solidFill>
                  <a:effectLst/>
                  <a:highlight>
                    <a:srgbClr val="FFFFFF"/>
                  </a:highlight>
                  <a:latin typeface="Microsoft YaHei" panose="020B0503020204020204" pitchFamily="34" charset="-122"/>
                  <a:ea typeface="Microsoft YaHei" panose="020B0503020204020204" pitchFamily="34" charset="-122"/>
                </a:rPr>
                <a:t>第四次工业革命</a:t>
              </a:r>
            </a:p>
            <a:p>
              <a:pPr algn="l"/>
              <a:r>
                <a:rPr lang="zh-CN" altLang="en-US" b="0" i="0" dirty="0">
                  <a:effectLst/>
                  <a:highlight>
                    <a:srgbClr val="FFFFFF"/>
                  </a:highlight>
                  <a:latin typeface="Microsoft YaHei" panose="020B0503020204020204" pitchFamily="34" charset="-122"/>
                  <a:ea typeface="Microsoft YaHei" panose="020B0503020204020204" pitchFamily="34" charset="-122"/>
                </a:rPr>
                <a:t>如今，制造业越来越依赖信息。企业内部乃至全世界每时每刻都在生成大量数据。人工智能是第四次工业革命的核心。采用人工智能技术，制造商不仅能够收集数据，还能分析数据，并且基于数据作出预测、获取洞察以及生成报告。工业 </a:t>
              </a:r>
              <a:r>
                <a:rPr lang="en-US" altLang="zh-CN" b="0" i="0" dirty="0">
                  <a:effectLst/>
                  <a:highlight>
                    <a:srgbClr val="FFFFFF"/>
                  </a:highlight>
                  <a:latin typeface="Microsoft YaHei" panose="020B0503020204020204" pitchFamily="34" charset="-122"/>
                  <a:ea typeface="Microsoft YaHei" panose="020B0503020204020204" pitchFamily="34" charset="-122"/>
                </a:rPr>
                <a:t>4.0 </a:t>
              </a:r>
              <a:r>
                <a:rPr lang="zh-CN" altLang="en-US" b="0" i="0" dirty="0">
                  <a:effectLst/>
                  <a:highlight>
                    <a:srgbClr val="FFFFFF"/>
                  </a:highlight>
                  <a:latin typeface="Microsoft YaHei" panose="020B0503020204020204" pitchFamily="34" charset="-122"/>
                  <a:ea typeface="Microsoft YaHei" panose="020B0503020204020204" pitchFamily="34" charset="-122"/>
                </a:rPr>
                <a:t>不是指某一项技术，而是无缝集成了多个系统、工具和创新成果。</a:t>
              </a:r>
            </a:p>
            <a:p>
              <a:endParaRPr lang="zh-CN" altLang="en-US" dirty="0"/>
            </a:p>
          </p:txBody>
        </p:sp>
      </p:grpSp>
    </p:spTree>
    <p:extLst>
      <p:ext uri="{BB962C8B-B14F-4D97-AF65-F5344CB8AC3E}">
        <p14:creationId xmlns:p14="http://schemas.microsoft.com/office/powerpoint/2010/main" val="13990218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6500"/>
                                        <p:tgtEl>
                                          <p:spTgt spid="34"/>
                                        </p:tgtEl>
                                      </p:cBhvr>
                                    </p:animEffect>
                                  </p:childTnLst>
                                </p:cTn>
                              </p:par>
                              <p:par>
                                <p:cTn id="8" presetID="47" presetClass="entr" presetSubtype="0" fill="hold" nodeType="withEffect">
                                  <p:stCondLst>
                                    <p:cond delay="100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1000"/>
                                        <p:tgtEl>
                                          <p:spTgt spid="36"/>
                                        </p:tgtEl>
                                      </p:cBhvr>
                                    </p:animEffect>
                                    <p:anim calcmode="lin" valueType="num">
                                      <p:cBhvr>
                                        <p:cTn id="11" dur="1000" fill="hold"/>
                                        <p:tgtEl>
                                          <p:spTgt spid="36"/>
                                        </p:tgtEl>
                                        <p:attrNameLst>
                                          <p:attrName>ppt_x</p:attrName>
                                        </p:attrNameLst>
                                      </p:cBhvr>
                                      <p:tavLst>
                                        <p:tav tm="0">
                                          <p:val>
                                            <p:strVal val="#ppt_x"/>
                                          </p:val>
                                        </p:tav>
                                        <p:tav tm="100000">
                                          <p:val>
                                            <p:strVal val="#ppt_x"/>
                                          </p:val>
                                        </p:tav>
                                      </p:tavLst>
                                    </p:anim>
                                    <p:anim calcmode="lin" valueType="num">
                                      <p:cBhvr>
                                        <p:cTn id="12" dur="1000" fill="hold"/>
                                        <p:tgtEl>
                                          <p:spTgt spid="36"/>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1000" fill="hold"/>
                                        <p:tgtEl>
                                          <p:spTgt spid="39"/>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300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1000"/>
                                        <p:tgtEl>
                                          <p:spTgt spid="38"/>
                                        </p:tgtEl>
                                      </p:cBhvr>
                                    </p:animEffect>
                                    <p:anim calcmode="lin" valueType="num">
                                      <p:cBhvr>
                                        <p:cTn id="21" dur="1000" fill="hold"/>
                                        <p:tgtEl>
                                          <p:spTgt spid="38"/>
                                        </p:tgtEl>
                                        <p:attrNameLst>
                                          <p:attrName>ppt_x</p:attrName>
                                        </p:attrNameLst>
                                      </p:cBhvr>
                                      <p:tavLst>
                                        <p:tav tm="0">
                                          <p:val>
                                            <p:strVal val="#ppt_x"/>
                                          </p:val>
                                        </p:tav>
                                        <p:tav tm="100000">
                                          <p:val>
                                            <p:strVal val="#ppt_x"/>
                                          </p:val>
                                        </p:tav>
                                      </p:tavLst>
                                    </p:anim>
                                    <p:anim calcmode="lin" valueType="num">
                                      <p:cBhvr>
                                        <p:cTn id="22" dur="1000" fill="hold"/>
                                        <p:tgtEl>
                                          <p:spTgt spid="38"/>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400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1000"/>
                                        <p:tgtEl>
                                          <p:spTgt spid="40"/>
                                        </p:tgtEl>
                                      </p:cBhvr>
                                    </p:animEffect>
                                    <p:anim calcmode="lin" valueType="num">
                                      <p:cBhvr>
                                        <p:cTn id="26" dur="1000" fill="hold"/>
                                        <p:tgtEl>
                                          <p:spTgt spid="40"/>
                                        </p:tgtEl>
                                        <p:attrNameLst>
                                          <p:attrName>ppt_x</p:attrName>
                                        </p:attrNameLst>
                                      </p:cBhvr>
                                      <p:tavLst>
                                        <p:tav tm="0">
                                          <p:val>
                                            <p:strVal val="#ppt_x"/>
                                          </p:val>
                                        </p:tav>
                                        <p:tav tm="100000">
                                          <p:val>
                                            <p:strVal val="#ppt_x"/>
                                          </p:val>
                                        </p:tav>
                                      </p:tavLst>
                                    </p:anim>
                                    <p:anim calcmode="lin" valueType="num">
                                      <p:cBhvr>
                                        <p:cTn id="27"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74"/>
          <p:cNvSpPr txBox="1"/>
          <p:nvPr/>
        </p:nvSpPr>
        <p:spPr>
          <a:xfrm>
            <a:off x="1514499" y="287954"/>
            <a:ext cx="3031475" cy="521970"/>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zh-CN" altLang="en-US" sz="2800" dirty="0">
                <a:solidFill>
                  <a:srgbClr val="93B0C1"/>
                </a:solidFill>
                <a:latin typeface="+mn-lt"/>
                <a:ea typeface="+mn-ea"/>
                <a:cs typeface="+mn-ea"/>
                <a:sym typeface="+mn-lt"/>
              </a:rPr>
              <a:t>环境背景</a:t>
            </a:r>
          </a:p>
        </p:txBody>
      </p:sp>
      <p:grpSp>
        <p:nvGrpSpPr>
          <p:cNvPr id="22" name="组合 21"/>
          <p:cNvGrpSpPr/>
          <p:nvPr/>
        </p:nvGrpSpPr>
        <p:grpSpPr>
          <a:xfrm>
            <a:off x="-21226" y="13396"/>
            <a:ext cx="1540161" cy="1402872"/>
            <a:chOff x="-191401" y="-32180"/>
            <a:chExt cx="2123079" cy="193383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498266" y="-32180"/>
              <a:ext cx="1433412" cy="1433412"/>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pic>
          <p:nvPicPr>
            <p:cNvPr id="24" name="图片 23"/>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91401" y="732101"/>
              <a:ext cx="1169550" cy="1169549"/>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grpSp>
      <p:sp>
        <p:nvSpPr>
          <p:cNvPr id="41" name="圆角矩形 5"/>
          <p:cNvSpPr/>
          <p:nvPr>
            <p:custDataLst>
              <p:tags r:id="rId1"/>
            </p:custDataLst>
          </p:nvPr>
        </p:nvSpPr>
        <p:spPr>
          <a:xfrm>
            <a:off x="936097" y="1237758"/>
            <a:ext cx="3295927" cy="4558840"/>
          </a:xfrm>
          <a:prstGeom prst="roundRect">
            <a:avLst>
              <a:gd name="adj" fmla="val 6621"/>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圆角矩形 3"/>
          <p:cNvSpPr/>
          <p:nvPr>
            <p:custDataLst>
              <p:tags r:id="rId2"/>
            </p:custDataLst>
          </p:nvPr>
        </p:nvSpPr>
        <p:spPr>
          <a:xfrm>
            <a:off x="936097" y="1237758"/>
            <a:ext cx="10209530" cy="4558840"/>
          </a:xfrm>
          <a:prstGeom prst="roundRect">
            <a:avLst>
              <a:gd name="adj" fmla="val 6621"/>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custDataLst>
              <p:tags r:id="rId3"/>
            </p:custDataLst>
          </p:nvPr>
        </p:nvSpPr>
        <p:spPr>
          <a:xfrm>
            <a:off x="1133475" y="1546225"/>
            <a:ext cx="9743440" cy="4015740"/>
          </a:xfrm>
          <a:prstGeom prst="rect">
            <a:avLst/>
          </a:prstGeom>
          <a:noFill/>
        </p:spPr>
        <p:txBody>
          <a:bodyPr wrap="square" rtlCol="0" anchor="t" anchorCtr="0"/>
          <a:lstStyle/>
          <a:p>
            <a:pPr algn="l" fontAlgn="auto">
              <a:lnSpc>
                <a:spcPct val="160000"/>
              </a:lnSpc>
              <a:spcBef>
                <a:spcPts val="0"/>
              </a:spcBef>
              <a:spcAft>
                <a:spcPts val="0"/>
              </a:spcAft>
            </a:pPr>
            <a:r>
              <a:rPr lang="en-US" altLang="zh-CN" sz="1600" b="1" dirty="0">
                <a:solidFill>
                  <a:schemeClr val="accent1"/>
                </a:solidFill>
                <a:uFillTx/>
                <a:latin typeface="+mn-ea"/>
                <a:sym typeface="+mn-ea"/>
              </a:rPr>
              <a:t>	</a:t>
            </a:r>
            <a:r>
              <a:rPr lang="zh-CN" altLang="en-US" sz="1600" b="1" dirty="0">
                <a:solidFill>
                  <a:schemeClr val="accent1"/>
                </a:solidFill>
                <a:uFillTx/>
                <a:latin typeface="+mn-ea"/>
                <a:sym typeface="+mn-ea"/>
              </a:rPr>
              <a:t>工业 4.0 是指将智能数字化技术集成到制造和工业流程，包括工业物联网网络、人工智能、大数据、机器人和自动化等一系列技术。工业 4.0 能帮助企业实现智能制造，建立智能工厂，目标是提高生产力、效率和灵活性，同时在制造和供应链运营中实现更智能的决策和定制。</a:t>
            </a:r>
            <a:endParaRPr lang="en-US" altLang="zh-CN" sz="1600" b="1" dirty="0">
              <a:solidFill>
                <a:schemeClr val="accent1"/>
              </a:solidFill>
              <a:uFillTx/>
              <a:latin typeface="+mn-ea"/>
              <a:sym typeface="+mn-ea"/>
            </a:endParaRPr>
          </a:p>
          <a:p>
            <a:pPr algn="l" fontAlgn="auto">
              <a:lnSpc>
                <a:spcPct val="160000"/>
              </a:lnSpc>
              <a:spcBef>
                <a:spcPts val="0"/>
              </a:spcBef>
              <a:spcAft>
                <a:spcPts val="0"/>
              </a:spcAft>
            </a:pPr>
            <a:endParaRPr lang="en-US" altLang="zh-CN" sz="1600" b="1" dirty="0">
              <a:solidFill>
                <a:schemeClr val="accent1"/>
              </a:solidFill>
              <a:uFillTx/>
              <a:latin typeface="+mn-ea"/>
              <a:sym typeface="+mn-ea"/>
            </a:endParaRPr>
          </a:p>
          <a:p>
            <a:pPr algn="l" fontAlgn="auto">
              <a:lnSpc>
                <a:spcPct val="160000"/>
              </a:lnSpc>
              <a:spcBef>
                <a:spcPts val="0"/>
              </a:spcBef>
              <a:spcAft>
                <a:spcPts val="0"/>
              </a:spcAft>
            </a:pPr>
            <a:r>
              <a:rPr lang="en-US" altLang="zh-CN" sz="1600" b="1" dirty="0">
                <a:solidFill>
                  <a:schemeClr val="accent1"/>
                </a:solidFill>
                <a:latin typeface="+mn-ea"/>
                <a:sym typeface="+mn-ea"/>
              </a:rPr>
              <a:t>	</a:t>
            </a:r>
            <a:r>
              <a:rPr lang="zh-CN" altLang="en-US" sz="1600" b="1" dirty="0">
                <a:solidFill>
                  <a:schemeClr val="accent1"/>
                </a:solidFill>
                <a:uFillTx/>
                <a:latin typeface="+mn-ea"/>
                <a:sym typeface="+mn-ea"/>
              </a:rPr>
              <a:t>在当前的工业环境下出现了一些痛点</a:t>
            </a:r>
            <a:r>
              <a:rPr lang="en-US" altLang="zh-CN" sz="1600" b="1" dirty="0">
                <a:solidFill>
                  <a:schemeClr val="accent1"/>
                </a:solidFill>
                <a:uFillTx/>
                <a:latin typeface="+mn-ea"/>
                <a:sym typeface="+mn-ea"/>
              </a:rPr>
              <a:t>——信息网络共享程度低</a:t>
            </a:r>
            <a:r>
              <a:rPr lang="zh-CN" altLang="en-US" sz="1600" b="1" dirty="0">
                <a:solidFill>
                  <a:schemeClr val="accent1"/>
                </a:solidFill>
                <a:uFillTx/>
                <a:latin typeface="+mn-ea"/>
                <a:sym typeface="+mn-ea"/>
              </a:rPr>
              <a:t>：物料入库、清点、检验、出库、配送和交接还未实现信息化管理，不能共享物料库存状态，实现库存监控；直送件不能实现信息流与实物流同步，需手动录入信息，录入误差大；检验工作信息操作繁琐，不能系统生成单据，造成检验单不规范</a:t>
            </a:r>
            <a:r>
              <a:rPr lang="zh-CN" altLang="en-US" sz="1600" b="1" dirty="0">
                <a:solidFill>
                  <a:schemeClr val="accent1"/>
                </a:solidFill>
                <a:latin typeface="+mn-ea"/>
                <a:sym typeface="+mn-ea"/>
              </a:rPr>
              <a:t>。</a:t>
            </a:r>
            <a:endParaRPr lang="zh-CN" altLang="en-US" sz="1600" b="1" dirty="0">
              <a:solidFill>
                <a:schemeClr val="accent1"/>
              </a:solidFill>
              <a:uFillTx/>
              <a:latin typeface="+mn-ea"/>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rcRect r="26428"/>
          <a:stretch>
            <a:fillRect/>
          </a:stretch>
        </p:blipFill>
        <p:spPr>
          <a:xfrm>
            <a:off x="578046" y="1412886"/>
            <a:ext cx="3810807" cy="3309826"/>
          </a:xfrm>
          <a:custGeom>
            <a:avLst/>
            <a:gdLst>
              <a:gd name="connsiteX0" fmla="*/ 0 w 3810807"/>
              <a:gd name="connsiteY0" fmla="*/ 0 h 3309826"/>
              <a:gd name="connsiteX1" fmla="*/ 3810807 w 3810807"/>
              <a:gd name="connsiteY1" fmla="*/ 0 h 3309826"/>
              <a:gd name="connsiteX2" fmla="*/ 3810807 w 3810807"/>
              <a:gd name="connsiteY2" fmla="*/ 2095695 h 3309826"/>
              <a:gd name="connsiteX3" fmla="*/ 3800757 w 3810807"/>
              <a:gd name="connsiteY3" fmla="*/ 2095695 h 3309826"/>
              <a:gd name="connsiteX4" fmla="*/ 3800757 w 3810807"/>
              <a:gd name="connsiteY4" fmla="*/ 3309826 h 3309826"/>
              <a:gd name="connsiteX5" fmla="*/ 0 w 3810807"/>
              <a:gd name="connsiteY5" fmla="*/ 3309826 h 330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807" h="3309826">
                <a:moveTo>
                  <a:pt x="0" y="0"/>
                </a:moveTo>
                <a:lnTo>
                  <a:pt x="3810807" y="0"/>
                </a:lnTo>
                <a:lnTo>
                  <a:pt x="3810807" y="2095695"/>
                </a:lnTo>
                <a:lnTo>
                  <a:pt x="3800757" y="2095695"/>
                </a:lnTo>
                <a:lnTo>
                  <a:pt x="3800757" y="3309826"/>
                </a:lnTo>
                <a:lnTo>
                  <a:pt x="0" y="3309826"/>
                </a:lnTo>
                <a:close/>
              </a:path>
            </a:pathLst>
          </a:cu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9939027" y="4136643"/>
            <a:ext cx="1433412" cy="1433412"/>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0787664" y="5259037"/>
            <a:ext cx="1169550" cy="1169550"/>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0131970" y="5948616"/>
            <a:ext cx="837452" cy="837452"/>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sp>
        <p:nvSpPr>
          <p:cNvPr id="6" name="TextBox 74"/>
          <p:cNvSpPr txBox="1"/>
          <p:nvPr/>
        </p:nvSpPr>
        <p:spPr>
          <a:xfrm>
            <a:off x="4388853" y="2608837"/>
            <a:ext cx="6279735" cy="1106805"/>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zh-CN" altLang="en-US" sz="6600" dirty="0">
                <a:solidFill>
                  <a:srgbClr val="93B0C1"/>
                </a:solidFill>
                <a:latin typeface="+mn-lt"/>
                <a:ea typeface="+mn-ea"/>
                <a:cs typeface="+mn-ea"/>
                <a:sym typeface="+mn-lt"/>
              </a:rPr>
              <a:t>方案概述</a:t>
            </a:r>
          </a:p>
        </p:txBody>
      </p:sp>
      <p:sp>
        <p:nvSpPr>
          <p:cNvPr id="7" name="文本框 6"/>
          <p:cNvSpPr txBox="1"/>
          <p:nvPr/>
        </p:nvSpPr>
        <p:spPr>
          <a:xfrm>
            <a:off x="1667269" y="2393394"/>
            <a:ext cx="1284768" cy="1200329"/>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en-US" altLang="zh-CN" sz="7200" dirty="0">
                <a:solidFill>
                  <a:srgbClr val="93B0C1"/>
                </a:solidFill>
                <a:latin typeface="+mn-lt"/>
                <a:ea typeface="+mn-ea"/>
                <a:cs typeface="+mn-ea"/>
                <a:sym typeface="+mn-lt"/>
              </a:rPr>
              <a:t>02</a:t>
            </a:r>
            <a:endParaRPr lang="zh-CN" altLang="en-US" sz="7200" dirty="0">
              <a:solidFill>
                <a:srgbClr val="93B0C1"/>
              </a:solidFill>
              <a:latin typeface="+mn-lt"/>
              <a:ea typeface="+mn-ea"/>
              <a:cs typeface="+mn-ea"/>
              <a:sym typeface="+mn-lt"/>
            </a:endParaRPr>
          </a:p>
        </p:txBody>
      </p:sp>
      <p:sp>
        <p:nvSpPr>
          <p:cNvPr id="9" name="文本框 8"/>
          <p:cNvSpPr txBox="1"/>
          <p:nvPr/>
        </p:nvSpPr>
        <p:spPr>
          <a:xfrm>
            <a:off x="4388853" y="1777840"/>
            <a:ext cx="4321038" cy="830997"/>
          </a:xfrm>
          <a:prstGeom prst="rect">
            <a:avLst/>
          </a:prstGeom>
          <a:noFill/>
        </p:spPr>
        <p:txBody>
          <a:bodyPr wrap="square" rtlCol="0">
            <a:spAutoFit/>
          </a:bodyPr>
          <a:lstStyle/>
          <a:p>
            <a:r>
              <a:rPr lang="en-US" altLang="zh-CN" sz="4800" dirty="0">
                <a:solidFill>
                  <a:srgbClr val="93B0C1"/>
                </a:solidFill>
                <a:cs typeface="+mn-ea"/>
                <a:sym typeface="+mn-lt"/>
              </a:rPr>
              <a:t>PART TWO</a:t>
            </a:r>
            <a:endParaRPr lang="zh-CN" altLang="en-US" sz="4800" dirty="0">
              <a:solidFill>
                <a:srgbClr val="93B0C1"/>
              </a:solidFill>
              <a:cs typeface="+mn-ea"/>
              <a:sym typeface="+mn-lt"/>
            </a:endParaRPr>
          </a:p>
        </p:txBody>
      </p:sp>
      <p:sp>
        <p:nvSpPr>
          <p:cNvPr id="12" name="椭圆 11"/>
          <p:cNvSpPr/>
          <p:nvPr/>
        </p:nvSpPr>
        <p:spPr>
          <a:xfrm>
            <a:off x="10354899" y="4552515"/>
            <a:ext cx="601668" cy="601668"/>
          </a:xfrm>
          <a:prstGeom prst="ellipse">
            <a:avLst/>
          </a:prstGeom>
          <a:noFill/>
          <a:ln w="25400">
            <a:solidFill>
              <a:srgbClr val="B6C3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11129234" y="5595871"/>
            <a:ext cx="495882" cy="495882"/>
          </a:xfrm>
          <a:prstGeom prst="ellipse">
            <a:avLst/>
          </a:prstGeom>
          <a:noFill/>
          <a:ln w="25400">
            <a:solidFill>
              <a:srgbClr val="B6C3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10365669" y="6185333"/>
            <a:ext cx="348108" cy="348108"/>
          </a:xfrm>
          <a:prstGeom prst="ellipse">
            <a:avLst/>
          </a:prstGeom>
          <a:noFill/>
          <a:ln w="25400">
            <a:solidFill>
              <a:srgbClr val="B6C3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E7EF6335-9D41-433C-7167-53696AE7944A}"/>
              </a:ext>
            </a:extLst>
          </p:cNvPr>
          <p:cNvGrpSpPr/>
          <p:nvPr/>
        </p:nvGrpSpPr>
        <p:grpSpPr>
          <a:xfrm>
            <a:off x="0" y="0"/>
            <a:ext cx="1540161" cy="1402872"/>
            <a:chOff x="-191401" y="-32180"/>
            <a:chExt cx="2123079" cy="1933830"/>
          </a:xfrm>
        </p:grpSpPr>
        <p:pic>
          <p:nvPicPr>
            <p:cNvPr id="6" name="图片 5">
              <a:extLst>
                <a:ext uri="{FF2B5EF4-FFF2-40B4-BE49-F238E27FC236}">
                  <a16:creationId xmlns:a16="http://schemas.microsoft.com/office/drawing/2014/main" id="{FE6FD926-F6F9-2E44-DAB6-AF2B26CAD0C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98266" y="-32180"/>
              <a:ext cx="1433412" cy="1433412"/>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pic>
          <p:nvPicPr>
            <p:cNvPr id="7" name="图片 6">
              <a:extLst>
                <a:ext uri="{FF2B5EF4-FFF2-40B4-BE49-F238E27FC236}">
                  <a16:creationId xmlns:a16="http://schemas.microsoft.com/office/drawing/2014/main" id="{B29EED38-B756-DD18-A4AA-5F830611EDC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91401" y="732101"/>
              <a:ext cx="1169550" cy="1169549"/>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grpSp>
      <p:sp>
        <p:nvSpPr>
          <p:cNvPr id="9" name="文本框 8">
            <a:extLst>
              <a:ext uri="{FF2B5EF4-FFF2-40B4-BE49-F238E27FC236}">
                <a16:creationId xmlns:a16="http://schemas.microsoft.com/office/drawing/2014/main" id="{50C439D0-99BE-027B-D650-842182E97209}"/>
              </a:ext>
            </a:extLst>
          </p:cNvPr>
          <p:cNvSpPr txBox="1"/>
          <p:nvPr/>
        </p:nvSpPr>
        <p:spPr>
          <a:xfrm>
            <a:off x="1707204" y="282102"/>
            <a:ext cx="8424153" cy="646331"/>
          </a:xfrm>
          <a:prstGeom prst="rect">
            <a:avLst/>
          </a:prstGeom>
          <a:noFill/>
        </p:spPr>
        <p:txBody>
          <a:bodyPr wrap="square" rtlCol="0">
            <a:spAutoFit/>
          </a:bodyPr>
          <a:lstStyle/>
          <a:p>
            <a:r>
              <a:rPr lang="zh-CN" altLang="en-US" sz="3600" dirty="0">
                <a:solidFill>
                  <a:srgbClr val="93B0C1"/>
                </a:solidFill>
                <a:cs typeface="+mn-ea"/>
              </a:rPr>
              <a:t>整体方案设计</a:t>
            </a:r>
          </a:p>
        </p:txBody>
      </p:sp>
      <p:sp>
        <p:nvSpPr>
          <p:cNvPr id="10" name="文本框 9">
            <a:extLst>
              <a:ext uri="{FF2B5EF4-FFF2-40B4-BE49-F238E27FC236}">
                <a16:creationId xmlns:a16="http://schemas.microsoft.com/office/drawing/2014/main" id="{40B486BB-268D-4F43-CE16-B13919E29FAF}"/>
              </a:ext>
            </a:extLst>
          </p:cNvPr>
          <p:cNvSpPr txBox="1"/>
          <p:nvPr/>
        </p:nvSpPr>
        <p:spPr>
          <a:xfrm>
            <a:off x="1113817" y="1152728"/>
            <a:ext cx="10792838" cy="1200329"/>
          </a:xfrm>
          <a:prstGeom prst="rect">
            <a:avLst/>
          </a:prstGeom>
          <a:noFill/>
        </p:spPr>
        <p:txBody>
          <a:bodyPr wrap="square" rtlCol="0">
            <a:spAutoFit/>
          </a:bodyPr>
          <a:lstStyle/>
          <a:p>
            <a:r>
              <a:rPr lang="en-US" altLang="zh-CN" dirty="0"/>
              <a:t>	</a:t>
            </a:r>
            <a:r>
              <a:rPr lang="zh-CN" altLang="en-US" dirty="0"/>
              <a:t>针对这种情况我们设计了远程人机交互物流车，此车适用于多种场景，该物流车利用了先进的传感器、摄像头、电机等设备，运用了工业算法、</a:t>
            </a:r>
            <a:r>
              <a:rPr lang="en-US" altLang="zh-CN" dirty="0"/>
              <a:t>PID</a:t>
            </a:r>
            <a:r>
              <a:rPr lang="zh-CN" altLang="en-US" dirty="0"/>
              <a:t>算法、</a:t>
            </a:r>
            <a:r>
              <a:rPr lang="en-US" altLang="zh-CN" dirty="0"/>
              <a:t>FFO</a:t>
            </a:r>
            <a:r>
              <a:rPr lang="zh-CN" altLang="en-US" dirty="0"/>
              <a:t>矢量算法、卷积神经网络等控制，可以实现远程监控和操作，降低人为操作风险，提高物流效率。远程人机交互物流车不仅可以减少人力成本，提高工作效率，还可以实现</a:t>
            </a:r>
            <a:r>
              <a:rPr lang="en-US" altLang="zh-CN" dirty="0"/>
              <a:t>24</a:t>
            </a:r>
            <a:r>
              <a:rPr lang="zh-CN" altLang="en-US" dirty="0"/>
              <a:t>小时全天候的运行，为物流行业带来了巨大的便利和效益。</a:t>
            </a:r>
          </a:p>
        </p:txBody>
      </p:sp>
      <p:cxnSp>
        <p:nvCxnSpPr>
          <p:cNvPr id="12" name="直接连接符 11">
            <a:extLst>
              <a:ext uri="{FF2B5EF4-FFF2-40B4-BE49-F238E27FC236}">
                <a16:creationId xmlns:a16="http://schemas.microsoft.com/office/drawing/2014/main" id="{D911DDEE-4376-530E-CDC0-98264D878C22}"/>
              </a:ext>
            </a:extLst>
          </p:cNvPr>
          <p:cNvCxnSpPr>
            <a:cxnSpLocks/>
          </p:cNvCxnSpPr>
          <p:nvPr/>
        </p:nvCxnSpPr>
        <p:spPr>
          <a:xfrm>
            <a:off x="0" y="2466320"/>
            <a:ext cx="12192000" cy="50791"/>
          </a:xfrm>
          <a:prstGeom prst="line">
            <a:avLst/>
          </a:prstGeom>
          <a:ln w="1524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9" name="组合 48">
            <a:extLst>
              <a:ext uri="{FF2B5EF4-FFF2-40B4-BE49-F238E27FC236}">
                <a16:creationId xmlns:a16="http://schemas.microsoft.com/office/drawing/2014/main" id="{F1A20AF7-58F3-53BA-EA3B-5133E2939165}"/>
              </a:ext>
            </a:extLst>
          </p:cNvPr>
          <p:cNvGrpSpPr/>
          <p:nvPr/>
        </p:nvGrpSpPr>
        <p:grpSpPr>
          <a:xfrm>
            <a:off x="113007" y="2876777"/>
            <a:ext cx="2223704" cy="3082081"/>
            <a:chOff x="113007" y="2876777"/>
            <a:chExt cx="2223704" cy="3082081"/>
          </a:xfrm>
          <a:gradFill>
            <a:gsLst>
              <a:gs pos="0">
                <a:srgbClr val="E5EAEE">
                  <a:alpha val="39000"/>
                </a:srgbClr>
              </a:gs>
              <a:gs pos="60000">
                <a:srgbClr val="FDFDFD"/>
              </a:gs>
            </a:gsLst>
            <a:lin ang="13200000" scaled="0"/>
          </a:gradFill>
          <a:effectLst>
            <a:outerShdw blurRad="50800" dist="50800" dir="5400000" algn="ctr" rotWithShape="0">
              <a:schemeClr val="accent1">
                <a:lumMod val="60000"/>
                <a:lumOff val="40000"/>
              </a:schemeClr>
            </a:outerShdw>
          </a:effectLst>
        </p:grpSpPr>
        <p:sp>
          <p:nvSpPr>
            <p:cNvPr id="25" name="矩形: 圆角 24">
              <a:extLst>
                <a:ext uri="{FF2B5EF4-FFF2-40B4-BE49-F238E27FC236}">
                  <a16:creationId xmlns:a16="http://schemas.microsoft.com/office/drawing/2014/main" id="{A3E586ED-ACE5-3065-4648-6994915FBEDE}"/>
                </a:ext>
              </a:extLst>
            </p:cNvPr>
            <p:cNvSpPr/>
            <p:nvPr/>
          </p:nvSpPr>
          <p:spPr>
            <a:xfrm>
              <a:off x="113007" y="2876777"/>
              <a:ext cx="2223704" cy="3082081"/>
            </a:xfrm>
            <a:prstGeom prst="roundRect">
              <a:avLst>
                <a:gd name="adj" fmla="val 6319"/>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a:effectLst>
              <a:outerShdw blurRad="63500" sx="102000" sy="102000" algn="ctr"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8" name="直接连接符 27">
              <a:extLst>
                <a:ext uri="{FF2B5EF4-FFF2-40B4-BE49-F238E27FC236}">
                  <a16:creationId xmlns:a16="http://schemas.microsoft.com/office/drawing/2014/main" id="{60962551-900F-6FAC-1739-BF7ABF3448EE}"/>
                </a:ext>
              </a:extLst>
            </p:cNvPr>
            <p:cNvCxnSpPr>
              <a:cxnSpLocks/>
            </p:cNvCxnSpPr>
            <p:nvPr/>
          </p:nvCxnSpPr>
          <p:spPr>
            <a:xfrm>
              <a:off x="289478" y="3495611"/>
              <a:ext cx="1910636" cy="0"/>
            </a:xfrm>
            <a:prstGeom prst="line">
              <a:avLst/>
            </a:prstGeom>
            <a:grpFill/>
            <a:ln w="254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198EE070-D24A-EBE7-F263-70317941C3EE}"/>
                </a:ext>
              </a:extLst>
            </p:cNvPr>
            <p:cNvSpPr txBox="1"/>
            <p:nvPr/>
          </p:nvSpPr>
          <p:spPr>
            <a:xfrm>
              <a:off x="424217" y="3700281"/>
              <a:ext cx="1677045" cy="1670073"/>
            </a:xfrm>
            <a:prstGeom prst="rect">
              <a:avLst/>
            </a:prstGeom>
            <a:noFill/>
          </p:spPr>
          <p:txBody>
            <a:bodyPr wrap="square" rtlCol="0">
              <a:spAutoFit/>
            </a:bodyPr>
            <a:lstStyle/>
            <a:p>
              <a:pPr>
                <a:lnSpc>
                  <a:spcPct val="150000"/>
                </a:lnSpc>
              </a:pPr>
              <a:r>
                <a:rPr lang="zh-CN" altLang="en-US" sz="1400" dirty="0"/>
                <a:t>采用</a:t>
              </a:r>
              <a:r>
                <a:rPr lang="en-US" altLang="zh-CN" sz="1400" dirty="0"/>
                <a:t>42</a:t>
              </a:r>
              <a:r>
                <a:rPr lang="zh-CN" altLang="en-US" sz="1400" dirty="0"/>
                <a:t>步进电机驱动麦克纳姆轮，实现复杂场景下的灵活运动，受到环境影响因素较小</a:t>
              </a:r>
            </a:p>
          </p:txBody>
        </p:sp>
        <p:sp>
          <p:nvSpPr>
            <p:cNvPr id="33" name="文本框 32">
              <a:extLst>
                <a:ext uri="{FF2B5EF4-FFF2-40B4-BE49-F238E27FC236}">
                  <a16:creationId xmlns:a16="http://schemas.microsoft.com/office/drawing/2014/main" id="{56EC4D3B-EF0E-25DC-41E5-C953DE780609}"/>
                </a:ext>
              </a:extLst>
            </p:cNvPr>
            <p:cNvSpPr txBox="1"/>
            <p:nvPr/>
          </p:nvSpPr>
          <p:spPr>
            <a:xfrm>
              <a:off x="611399" y="3034324"/>
              <a:ext cx="1150789" cy="369332"/>
            </a:xfrm>
            <a:prstGeom prst="rect">
              <a:avLst/>
            </a:prstGeom>
            <a:noFill/>
          </p:spPr>
          <p:txBody>
            <a:bodyPr wrap="square" rtlCol="0">
              <a:spAutoFit/>
            </a:bodyPr>
            <a:lstStyle/>
            <a:p>
              <a:r>
                <a:rPr lang="zh-CN" altLang="en-US" sz="1800" dirty="0">
                  <a:latin typeface="+mn-lt"/>
                  <a:ea typeface="+mn-ea"/>
                  <a:cs typeface="+mn-ea"/>
                  <a:sym typeface="+mn-lt"/>
                </a:rPr>
                <a:t>移动方案</a:t>
              </a:r>
            </a:p>
          </p:txBody>
        </p:sp>
      </p:grpSp>
      <p:grpSp>
        <p:nvGrpSpPr>
          <p:cNvPr id="48" name="组合 47">
            <a:extLst>
              <a:ext uri="{FF2B5EF4-FFF2-40B4-BE49-F238E27FC236}">
                <a16:creationId xmlns:a16="http://schemas.microsoft.com/office/drawing/2014/main" id="{BB57E752-2CEA-BE5C-A6F1-95CE81D339B9}"/>
              </a:ext>
            </a:extLst>
          </p:cNvPr>
          <p:cNvGrpSpPr/>
          <p:nvPr/>
        </p:nvGrpSpPr>
        <p:grpSpPr>
          <a:xfrm>
            <a:off x="2557495" y="2876777"/>
            <a:ext cx="2223704" cy="3082081"/>
            <a:chOff x="2557495" y="2876777"/>
            <a:chExt cx="2223704" cy="3082081"/>
          </a:xfrm>
        </p:grpSpPr>
        <p:sp>
          <p:nvSpPr>
            <p:cNvPr id="24" name="矩形: 圆角 23">
              <a:extLst>
                <a:ext uri="{FF2B5EF4-FFF2-40B4-BE49-F238E27FC236}">
                  <a16:creationId xmlns:a16="http://schemas.microsoft.com/office/drawing/2014/main" id="{CEAEC636-E641-449C-6DAF-D5A7E0BD0F6E}"/>
                </a:ext>
              </a:extLst>
            </p:cNvPr>
            <p:cNvSpPr/>
            <p:nvPr/>
          </p:nvSpPr>
          <p:spPr>
            <a:xfrm>
              <a:off x="2557495" y="2876777"/>
              <a:ext cx="2223704" cy="3082081"/>
            </a:xfrm>
            <a:prstGeom prst="roundRect">
              <a:avLst>
                <a:gd name="adj" fmla="val 6319"/>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26" name="文本框 25">
              <a:extLst>
                <a:ext uri="{FF2B5EF4-FFF2-40B4-BE49-F238E27FC236}">
                  <a16:creationId xmlns:a16="http://schemas.microsoft.com/office/drawing/2014/main" id="{BE2624E5-E0E5-0B9F-5EED-8B495EB6AE3F}"/>
                </a:ext>
              </a:extLst>
            </p:cNvPr>
            <p:cNvSpPr txBox="1"/>
            <p:nvPr/>
          </p:nvSpPr>
          <p:spPr>
            <a:xfrm>
              <a:off x="3114254" y="3034324"/>
              <a:ext cx="1110185" cy="369332"/>
            </a:xfrm>
            <a:prstGeom prst="rect">
              <a:avLst/>
            </a:prstGeom>
            <a:noFill/>
          </p:spPr>
          <p:txBody>
            <a:bodyPr wrap="square" rtlCol="0">
              <a:spAutoFit/>
            </a:bodyPr>
            <a:lstStyle/>
            <a:p>
              <a:r>
                <a:rPr lang="zh-CN" altLang="en-US" dirty="0">
                  <a:solidFill>
                    <a:schemeClr val="bg1"/>
                  </a:solidFill>
                  <a:cs typeface="+mn-ea"/>
                  <a:sym typeface="+mn-lt"/>
                </a:rPr>
                <a:t>抓取方案</a:t>
              </a:r>
              <a:endParaRPr lang="zh-CN" altLang="en-US" sz="1800" dirty="0">
                <a:solidFill>
                  <a:schemeClr val="bg1"/>
                </a:solidFill>
                <a:latin typeface="+mn-lt"/>
                <a:ea typeface="+mn-ea"/>
                <a:cs typeface="+mn-ea"/>
                <a:sym typeface="+mn-lt"/>
              </a:endParaRPr>
            </a:p>
          </p:txBody>
        </p:sp>
        <p:cxnSp>
          <p:nvCxnSpPr>
            <p:cNvPr id="37" name="直接连接符 36">
              <a:extLst>
                <a:ext uri="{FF2B5EF4-FFF2-40B4-BE49-F238E27FC236}">
                  <a16:creationId xmlns:a16="http://schemas.microsoft.com/office/drawing/2014/main" id="{557E3DBB-219E-8224-36E9-2505CD5653BA}"/>
                </a:ext>
              </a:extLst>
            </p:cNvPr>
            <p:cNvCxnSpPr>
              <a:cxnSpLocks/>
            </p:cNvCxnSpPr>
            <p:nvPr/>
          </p:nvCxnSpPr>
          <p:spPr>
            <a:xfrm>
              <a:off x="2714029" y="3486022"/>
              <a:ext cx="1910636" cy="0"/>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94EAF146-F82C-AA5A-9AB8-2D75D2552721}"/>
                </a:ext>
              </a:extLst>
            </p:cNvPr>
            <p:cNvSpPr txBox="1"/>
            <p:nvPr/>
          </p:nvSpPr>
          <p:spPr>
            <a:xfrm>
              <a:off x="2830823" y="3580559"/>
              <a:ext cx="1677045" cy="1993238"/>
            </a:xfrm>
            <a:prstGeom prst="rect">
              <a:avLst/>
            </a:prstGeom>
            <a:noFill/>
          </p:spPr>
          <p:txBody>
            <a:bodyPr wrap="square" rtlCol="0">
              <a:spAutoFit/>
            </a:bodyPr>
            <a:lstStyle/>
            <a:p>
              <a:pPr>
                <a:lnSpc>
                  <a:spcPct val="150000"/>
                </a:lnSpc>
              </a:pPr>
              <a:r>
                <a:rPr lang="zh-CN" altLang="en-US" sz="1400" dirty="0">
                  <a:solidFill>
                    <a:schemeClr val="bg1"/>
                  </a:solidFill>
                </a:rPr>
                <a:t>采用双关节机械臂和云台为载体，搭配机械臂末端夹具，能够实现多任务抓取扫描，搬运，分配</a:t>
              </a:r>
            </a:p>
          </p:txBody>
        </p:sp>
      </p:grpSp>
      <p:grpSp>
        <p:nvGrpSpPr>
          <p:cNvPr id="47" name="组合 46">
            <a:extLst>
              <a:ext uri="{FF2B5EF4-FFF2-40B4-BE49-F238E27FC236}">
                <a16:creationId xmlns:a16="http://schemas.microsoft.com/office/drawing/2014/main" id="{319F4A59-55A0-5B1B-C6B1-8965F93FFA5B}"/>
              </a:ext>
            </a:extLst>
          </p:cNvPr>
          <p:cNvGrpSpPr/>
          <p:nvPr/>
        </p:nvGrpSpPr>
        <p:grpSpPr>
          <a:xfrm>
            <a:off x="4984148" y="2876777"/>
            <a:ext cx="2223704" cy="3082081"/>
            <a:chOff x="4984148" y="2876777"/>
            <a:chExt cx="2223704" cy="3082081"/>
          </a:xfrm>
        </p:grpSpPr>
        <p:sp>
          <p:nvSpPr>
            <p:cNvPr id="23" name="矩形: 圆角 22">
              <a:extLst>
                <a:ext uri="{FF2B5EF4-FFF2-40B4-BE49-F238E27FC236}">
                  <a16:creationId xmlns:a16="http://schemas.microsoft.com/office/drawing/2014/main" id="{B8CBF5B5-2297-D78C-5A16-7A44C75894C7}"/>
                </a:ext>
              </a:extLst>
            </p:cNvPr>
            <p:cNvSpPr/>
            <p:nvPr/>
          </p:nvSpPr>
          <p:spPr>
            <a:xfrm>
              <a:off x="4984148" y="2876777"/>
              <a:ext cx="2223704" cy="3082081"/>
            </a:xfrm>
            <a:prstGeom prst="roundRect">
              <a:avLst>
                <a:gd name="adj" fmla="val 6319"/>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34" name="文本框 33">
              <a:extLst>
                <a:ext uri="{FF2B5EF4-FFF2-40B4-BE49-F238E27FC236}">
                  <a16:creationId xmlns:a16="http://schemas.microsoft.com/office/drawing/2014/main" id="{B376CE9E-9D67-8B51-4CB9-CF2D8D741408}"/>
                </a:ext>
              </a:extLst>
            </p:cNvPr>
            <p:cNvSpPr txBox="1"/>
            <p:nvPr/>
          </p:nvSpPr>
          <p:spPr>
            <a:xfrm>
              <a:off x="5530625" y="3036636"/>
              <a:ext cx="1130750" cy="369332"/>
            </a:xfrm>
            <a:prstGeom prst="rect">
              <a:avLst/>
            </a:prstGeom>
            <a:noFill/>
          </p:spPr>
          <p:txBody>
            <a:bodyPr wrap="square" rtlCol="0">
              <a:spAutoFit/>
            </a:bodyPr>
            <a:lstStyle/>
            <a:p>
              <a:r>
                <a:rPr lang="zh-CN" altLang="en-US" sz="1800" dirty="0">
                  <a:solidFill>
                    <a:schemeClr val="bg1"/>
                  </a:solidFill>
                  <a:latin typeface="+mn-lt"/>
                  <a:ea typeface="+mn-ea"/>
                  <a:cs typeface="+mn-ea"/>
                  <a:sym typeface="+mn-lt"/>
                </a:rPr>
                <a:t>避障方案</a:t>
              </a:r>
            </a:p>
          </p:txBody>
        </p:sp>
        <p:cxnSp>
          <p:nvCxnSpPr>
            <p:cNvPr id="38" name="直接连接符 37">
              <a:extLst>
                <a:ext uri="{FF2B5EF4-FFF2-40B4-BE49-F238E27FC236}">
                  <a16:creationId xmlns:a16="http://schemas.microsoft.com/office/drawing/2014/main" id="{50C45705-C1F6-6AC0-1507-B2D973815A16}"/>
                </a:ext>
              </a:extLst>
            </p:cNvPr>
            <p:cNvCxnSpPr>
              <a:cxnSpLocks/>
            </p:cNvCxnSpPr>
            <p:nvPr/>
          </p:nvCxnSpPr>
          <p:spPr>
            <a:xfrm>
              <a:off x="5140682" y="3495611"/>
              <a:ext cx="1910636" cy="0"/>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5C00FCBA-0A16-4631-F536-0B76DDCBA703}"/>
                </a:ext>
              </a:extLst>
            </p:cNvPr>
            <p:cNvSpPr txBox="1"/>
            <p:nvPr/>
          </p:nvSpPr>
          <p:spPr>
            <a:xfrm>
              <a:off x="5257477" y="3580559"/>
              <a:ext cx="1677045" cy="1993238"/>
            </a:xfrm>
            <a:prstGeom prst="rect">
              <a:avLst/>
            </a:prstGeom>
            <a:noFill/>
          </p:spPr>
          <p:txBody>
            <a:bodyPr wrap="square" rtlCol="0">
              <a:spAutoFit/>
            </a:bodyPr>
            <a:lstStyle/>
            <a:p>
              <a:pPr>
                <a:lnSpc>
                  <a:spcPct val="150000"/>
                </a:lnSpc>
              </a:pPr>
              <a:r>
                <a:rPr lang="zh-CN" altLang="en-US" sz="1400" dirty="0">
                  <a:solidFill>
                    <a:schemeClr val="bg1"/>
                  </a:solidFill>
                </a:rPr>
                <a:t>采用较为成熟的超声波测距方式，实现对前方的距离检测，发现有障碍后会利用算法实现自动避障和路径规划</a:t>
              </a:r>
            </a:p>
          </p:txBody>
        </p:sp>
      </p:grpSp>
      <p:grpSp>
        <p:nvGrpSpPr>
          <p:cNvPr id="46" name="组合 45">
            <a:extLst>
              <a:ext uri="{FF2B5EF4-FFF2-40B4-BE49-F238E27FC236}">
                <a16:creationId xmlns:a16="http://schemas.microsoft.com/office/drawing/2014/main" id="{CD666DB4-503C-7EA6-AE26-F647C4E97DF4}"/>
              </a:ext>
            </a:extLst>
          </p:cNvPr>
          <p:cNvGrpSpPr/>
          <p:nvPr/>
        </p:nvGrpSpPr>
        <p:grpSpPr>
          <a:xfrm>
            <a:off x="7408698" y="2876776"/>
            <a:ext cx="2223704" cy="3082081"/>
            <a:chOff x="7408698" y="2876776"/>
            <a:chExt cx="2223704" cy="3082081"/>
          </a:xfrm>
        </p:grpSpPr>
        <p:sp>
          <p:nvSpPr>
            <p:cNvPr id="22" name="矩形: 圆角 21">
              <a:extLst>
                <a:ext uri="{FF2B5EF4-FFF2-40B4-BE49-F238E27FC236}">
                  <a16:creationId xmlns:a16="http://schemas.microsoft.com/office/drawing/2014/main" id="{C23BBB5E-D01F-8A9E-0D1B-A9E68791A4FB}"/>
                </a:ext>
              </a:extLst>
            </p:cNvPr>
            <p:cNvSpPr/>
            <p:nvPr/>
          </p:nvSpPr>
          <p:spPr>
            <a:xfrm>
              <a:off x="7408698" y="2876776"/>
              <a:ext cx="2223704" cy="3082081"/>
            </a:xfrm>
            <a:prstGeom prst="roundRect">
              <a:avLst>
                <a:gd name="adj" fmla="val 6319"/>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5" name="文本框 34">
              <a:extLst>
                <a:ext uri="{FF2B5EF4-FFF2-40B4-BE49-F238E27FC236}">
                  <a16:creationId xmlns:a16="http://schemas.microsoft.com/office/drawing/2014/main" id="{BFB2F361-B53B-162D-C898-E84C4E3DE60F}"/>
                </a:ext>
              </a:extLst>
            </p:cNvPr>
            <p:cNvSpPr txBox="1"/>
            <p:nvPr/>
          </p:nvSpPr>
          <p:spPr>
            <a:xfrm>
              <a:off x="7968190" y="3034324"/>
              <a:ext cx="1108926" cy="369332"/>
            </a:xfrm>
            <a:prstGeom prst="rect">
              <a:avLst/>
            </a:prstGeom>
            <a:noFill/>
          </p:spPr>
          <p:txBody>
            <a:bodyPr wrap="square" rtlCol="0">
              <a:spAutoFit/>
            </a:bodyPr>
            <a:lstStyle/>
            <a:p>
              <a:r>
                <a:rPr lang="zh-CN" altLang="en-US" dirty="0">
                  <a:solidFill>
                    <a:schemeClr val="bg1"/>
                  </a:solidFill>
                  <a:cs typeface="+mn-ea"/>
                  <a:sym typeface="+mn-lt"/>
                </a:rPr>
                <a:t>交互</a:t>
              </a:r>
              <a:r>
                <a:rPr lang="zh-CN" altLang="en-US" sz="1800" dirty="0">
                  <a:solidFill>
                    <a:schemeClr val="bg1"/>
                  </a:solidFill>
                  <a:latin typeface="+mn-lt"/>
                  <a:ea typeface="+mn-ea"/>
                  <a:cs typeface="+mn-ea"/>
                  <a:sym typeface="+mn-lt"/>
                </a:rPr>
                <a:t>方案</a:t>
              </a:r>
            </a:p>
          </p:txBody>
        </p:sp>
        <p:cxnSp>
          <p:nvCxnSpPr>
            <p:cNvPr id="39" name="直接连接符 38">
              <a:extLst>
                <a:ext uri="{FF2B5EF4-FFF2-40B4-BE49-F238E27FC236}">
                  <a16:creationId xmlns:a16="http://schemas.microsoft.com/office/drawing/2014/main" id="{EB1A1C21-46EF-C028-BD1A-555650991CFC}"/>
                </a:ext>
              </a:extLst>
            </p:cNvPr>
            <p:cNvCxnSpPr>
              <a:cxnSpLocks/>
            </p:cNvCxnSpPr>
            <p:nvPr/>
          </p:nvCxnSpPr>
          <p:spPr>
            <a:xfrm>
              <a:off x="7567335" y="3500152"/>
              <a:ext cx="1910636" cy="0"/>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47946FC1-35B7-7BB2-4E25-DDD0B0D0927D}"/>
                </a:ext>
              </a:extLst>
            </p:cNvPr>
            <p:cNvSpPr txBox="1"/>
            <p:nvPr/>
          </p:nvSpPr>
          <p:spPr>
            <a:xfrm>
              <a:off x="7682027" y="3495611"/>
              <a:ext cx="1677045" cy="2316403"/>
            </a:xfrm>
            <a:prstGeom prst="rect">
              <a:avLst/>
            </a:prstGeom>
            <a:noFill/>
          </p:spPr>
          <p:txBody>
            <a:bodyPr wrap="square" rtlCol="0">
              <a:spAutoFit/>
            </a:bodyPr>
            <a:lstStyle/>
            <a:p>
              <a:pPr>
                <a:lnSpc>
                  <a:spcPct val="150000"/>
                </a:lnSpc>
              </a:pPr>
              <a:r>
                <a:rPr lang="zh-CN" altLang="en-US" sz="1400" dirty="0">
                  <a:solidFill>
                    <a:schemeClr val="bg1"/>
                  </a:solidFill>
                </a:rPr>
                <a:t>采用低功耗，高显示的</a:t>
              </a:r>
              <a:r>
                <a:rPr lang="en-US" altLang="zh-CN" sz="1400" dirty="0">
                  <a:solidFill>
                    <a:schemeClr val="bg1"/>
                  </a:solidFill>
                </a:rPr>
                <a:t>OLED</a:t>
              </a:r>
              <a:r>
                <a:rPr lang="zh-CN" altLang="en-US" sz="1400" dirty="0">
                  <a:solidFill>
                    <a:schemeClr val="bg1"/>
                  </a:solidFill>
                </a:rPr>
                <a:t>作为人机交互的渠道，与</a:t>
              </a:r>
              <a:r>
                <a:rPr lang="en-US" altLang="zh-CN" sz="1400" dirty="0">
                  <a:solidFill>
                    <a:schemeClr val="bg1"/>
                  </a:solidFill>
                </a:rPr>
                <a:t>ESP8266</a:t>
              </a:r>
              <a:r>
                <a:rPr lang="zh-CN" altLang="en-US" sz="1400" dirty="0">
                  <a:solidFill>
                    <a:schemeClr val="bg1"/>
                  </a:solidFill>
                </a:rPr>
                <a:t>结合，设置参数和数据直接上传云端，完成信息的收集和分配</a:t>
              </a:r>
            </a:p>
          </p:txBody>
        </p:sp>
      </p:grpSp>
      <p:grpSp>
        <p:nvGrpSpPr>
          <p:cNvPr id="45" name="组合 44">
            <a:extLst>
              <a:ext uri="{FF2B5EF4-FFF2-40B4-BE49-F238E27FC236}">
                <a16:creationId xmlns:a16="http://schemas.microsoft.com/office/drawing/2014/main" id="{4772C33C-7341-A708-665B-0352B3A7E4D7}"/>
              </a:ext>
            </a:extLst>
          </p:cNvPr>
          <p:cNvGrpSpPr/>
          <p:nvPr/>
        </p:nvGrpSpPr>
        <p:grpSpPr>
          <a:xfrm>
            <a:off x="9835351" y="2876777"/>
            <a:ext cx="2223704" cy="3082081"/>
            <a:chOff x="9835351" y="2876777"/>
            <a:chExt cx="2223704" cy="3082081"/>
          </a:xfrm>
        </p:grpSpPr>
        <p:sp>
          <p:nvSpPr>
            <p:cNvPr id="21" name="矩形: 圆角 20">
              <a:extLst>
                <a:ext uri="{FF2B5EF4-FFF2-40B4-BE49-F238E27FC236}">
                  <a16:creationId xmlns:a16="http://schemas.microsoft.com/office/drawing/2014/main" id="{94103629-623E-F98C-1E1E-50384B459356}"/>
                </a:ext>
              </a:extLst>
            </p:cNvPr>
            <p:cNvSpPr/>
            <p:nvPr/>
          </p:nvSpPr>
          <p:spPr>
            <a:xfrm>
              <a:off x="9835351" y="2876777"/>
              <a:ext cx="2223704" cy="3082081"/>
            </a:xfrm>
            <a:prstGeom prst="roundRect">
              <a:avLst>
                <a:gd name="adj" fmla="val 6319"/>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6" name="文本框 35">
              <a:extLst>
                <a:ext uri="{FF2B5EF4-FFF2-40B4-BE49-F238E27FC236}">
                  <a16:creationId xmlns:a16="http://schemas.microsoft.com/office/drawing/2014/main" id="{FE5A463F-E1DB-9E81-D434-B9918EF64BEC}"/>
                </a:ext>
              </a:extLst>
            </p:cNvPr>
            <p:cNvSpPr txBox="1"/>
            <p:nvPr/>
          </p:nvSpPr>
          <p:spPr>
            <a:xfrm>
              <a:off x="10376971" y="3034324"/>
              <a:ext cx="1140463" cy="369332"/>
            </a:xfrm>
            <a:prstGeom prst="rect">
              <a:avLst/>
            </a:prstGeom>
            <a:noFill/>
          </p:spPr>
          <p:txBody>
            <a:bodyPr wrap="square" rtlCol="0">
              <a:spAutoFit/>
            </a:bodyPr>
            <a:lstStyle/>
            <a:p>
              <a:r>
                <a:rPr lang="zh-CN" altLang="en-US" sz="1800" dirty="0">
                  <a:solidFill>
                    <a:schemeClr val="bg1"/>
                  </a:solidFill>
                  <a:latin typeface="+mn-lt"/>
                  <a:ea typeface="+mn-ea"/>
                  <a:cs typeface="+mn-ea"/>
                  <a:sym typeface="+mn-lt"/>
                </a:rPr>
                <a:t>识别方案</a:t>
              </a:r>
            </a:p>
          </p:txBody>
        </p:sp>
        <p:cxnSp>
          <p:nvCxnSpPr>
            <p:cNvPr id="40" name="直接连接符 39">
              <a:extLst>
                <a:ext uri="{FF2B5EF4-FFF2-40B4-BE49-F238E27FC236}">
                  <a16:creationId xmlns:a16="http://schemas.microsoft.com/office/drawing/2014/main" id="{A373453A-A10C-488A-57C6-AE87593A0041}"/>
                </a:ext>
              </a:extLst>
            </p:cNvPr>
            <p:cNvCxnSpPr>
              <a:cxnSpLocks/>
            </p:cNvCxnSpPr>
            <p:nvPr/>
          </p:nvCxnSpPr>
          <p:spPr>
            <a:xfrm>
              <a:off x="9991885" y="3495611"/>
              <a:ext cx="1910636" cy="0"/>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8312AAF0-61E1-0628-A1F8-4796135DF575}"/>
                </a:ext>
              </a:extLst>
            </p:cNvPr>
            <p:cNvSpPr txBox="1"/>
            <p:nvPr/>
          </p:nvSpPr>
          <p:spPr>
            <a:xfrm>
              <a:off x="10131357" y="3454345"/>
              <a:ext cx="1677045" cy="1993238"/>
            </a:xfrm>
            <a:prstGeom prst="rect">
              <a:avLst/>
            </a:prstGeom>
            <a:noFill/>
          </p:spPr>
          <p:txBody>
            <a:bodyPr wrap="square" rtlCol="0">
              <a:spAutoFit/>
            </a:bodyPr>
            <a:lstStyle/>
            <a:p>
              <a:pPr>
                <a:lnSpc>
                  <a:spcPct val="150000"/>
                </a:lnSpc>
              </a:pPr>
              <a:r>
                <a:rPr lang="zh-CN" altLang="en-US" sz="1400" dirty="0">
                  <a:solidFill>
                    <a:schemeClr val="bg1"/>
                  </a:solidFill>
                </a:rPr>
                <a:t>采用</a:t>
              </a:r>
              <a:r>
                <a:rPr lang="en-US" altLang="zh-CN" sz="1400" dirty="0">
                  <a:solidFill>
                    <a:schemeClr val="bg1"/>
                  </a:solidFill>
                </a:rPr>
                <a:t>openmv</a:t>
              </a:r>
              <a:r>
                <a:rPr lang="zh-CN" altLang="en-US" sz="1400" dirty="0">
                  <a:solidFill>
                    <a:schemeClr val="bg1"/>
                  </a:solidFill>
                </a:rPr>
                <a:t>作为视觉识别模块，通过训练神经网络模型，实现物体识别，二维码识别，信息录入</a:t>
              </a:r>
            </a:p>
          </p:txBody>
        </p:sp>
      </p:grpSp>
      <p:grpSp>
        <p:nvGrpSpPr>
          <p:cNvPr id="16" name="组合 15">
            <a:extLst>
              <a:ext uri="{FF2B5EF4-FFF2-40B4-BE49-F238E27FC236}">
                <a16:creationId xmlns:a16="http://schemas.microsoft.com/office/drawing/2014/main" id="{11FB2562-7CF1-8102-D876-7BA16598D47F}"/>
              </a:ext>
            </a:extLst>
          </p:cNvPr>
          <p:cNvGrpSpPr/>
          <p:nvPr/>
        </p:nvGrpSpPr>
        <p:grpSpPr>
          <a:xfrm>
            <a:off x="446012" y="2406335"/>
            <a:ext cx="1597567" cy="302782"/>
            <a:chOff x="500310" y="2527051"/>
            <a:chExt cx="1206894" cy="302782"/>
          </a:xfrm>
          <a:solidFill>
            <a:schemeClr val="accent1">
              <a:lumMod val="75000"/>
            </a:schemeClr>
          </a:solidFill>
          <a:effectLst>
            <a:outerShdw blurRad="50800" dist="38100" dir="5400000" algn="t" rotWithShape="0">
              <a:prstClr val="black">
                <a:alpha val="40000"/>
              </a:prstClr>
            </a:outerShdw>
          </a:effectLst>
        </p:grpSpPr>
        <p:sp>
          <p:nvSpPr>
            <p:cNvPr id="14" name="矩形: 圆角 13">
              <a:extLst>
                <a:ext uri="{FF2B5EF4-FFF2-40B4-BE49-F238E27FC236}">
                  <a16:creationId xmlns:a16="http://schemas.microsoft.com/office/drawing/2014/main" id="{922D4176-9C03-C6B0-8255-B16B51C9B202}"/>
                </a:ext>
              </a:extLst>
            </p:cNvPr>
            <p:cNvSpPr/>
            <p:nvPr/>
          </p:nvSpPr>
          <p:spPr>
            <a:xfrm>
              <a:off x="500310" y="2527051"/>
              <a:ext cx="1206894" cy="15139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等腰三角形 14">
              <a:extLst>
                <a:ext uri="{FF2B5EF4-FFF2-40B4-BE49-F238E27FC236}">
                  <a16:creationId xmlns:a16="http://schemas.microsoft.com/office/drawing/2014/main" id="{4E6FF1CE-4EE5-D7FD-E751-BBC38E619CBA}"/>
                </a:ext>
              </a:extLst>
            </p:cNvPr>
            <p:cNvSpPr/>
            <p:nvPr/>
          </p:nvSpPr>
          <p:spPr>
            <a:xfrm rot="10800000">
              <a:off x="1004049" y="2678442"/>
              <a:ext cx="199417" cy="151391"/>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597825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2000">
        <p159:morph option="byObject"/>
      </p:transition>
    </mc:Choice>
    <mc:Fallback xmlns="">
      <p:transition spd="slow" advTm="2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E7EF6335-9D41-433C-7167-53696AE7944A}"/>
              </a:ext>
            </a:extLst>
          </p:cNvPr>
          <p:cNvGrpSpPr/>
          <p:nvPr/>
        </p:nvGrpSpPr>
        <p:grpSpPr>
          <a:xfrm>
            <a:off x="0" y="0"/>
            <a:ext cx="1540161" cy="1402872"/>
            <a:chOff x="-191401" y="-32180"/>
            <a:chExt cx="2123079" cy="1933830"/>
          </a:xfrm>
        </p:grpSpPr>
        <p:pic>
          <p:nvPicPr>
            <p:cNvPr id="6" name="图片 5">
              <a:extLst>
                <a:ext uri="{FF2B5EF4-FFF2-40B4-BE49-F238E27FC236}">
                  <a16:creationId xmlns:a16="http://schemas.microsoft.com/office/drawing/2014/main" id="{FE6FD926-F6F9-2E44-DAB6-AF2B26CAD0C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98266" y="-32180"/>
              <a:ext cx="1433412" cy="1433412"/>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pic>
          <p:nvPicPr>
            <p:cNvPr id="7" name="图片 6">
              <a:extLst>
                <a:ext uri="{FF2B5EF4-FFF2-40B4-BE49-F238E27FC236}">
                  <a16:creationId xmlns:a16="http://schemas.microsoft.com/office/drawing/2014/main" id="{B29EED38-B756-DD18-A4AA-5F830611EDC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91401" y="732101"/>
              <a:ext cx="1169550" cy="1169549"/>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grpSp>
      <p:sp>
        <p:nvSpPr>
          <p:cNvPr id="9" name="文本框 8">
            <a:extLst>
              <a:ext uri="{FF2B5EF4-FFF2-40B4-BE49-F238E27FC236}">
                <a16:creationId xmlns:a16="http://schemas.microsoft.com/office/drawing/2014/main" id="{50C439D0-99BE-027B-D650-842182E97209}"/>
              </a:ext>
            </a:extLst>
          </p:cNvPr>
          <p:cNvSpPr txBox="1"/>
          <p:nvPr/>
        </p:nvSpPr>
        <p:spPr>
          <a:xfrm>
            <a:off x="1707204" y="282102"/>
            <a:ext cx="8424153" cy="646331"/>
          </a:xfrm>
          <a:prstGeom prst="rect">
            <a:avLst/>
          </a:prstGeom>
          <a:noFill/>
        </p:spPr>
        <p:txBody>
          <a:bodyPr wrap="square" rtlCol="0">
            <a:spAutoFit/>
          </a:bodyPr>
          <a:lstStyle/>
          <a:p>
            <a:r>
              <a:rPr lang="zh-CN" altLang="en-US" sz="3600" dirty="0">
                <a:solidFill>
                  <a:srgbClr val="93B0C1"/>
                </a:solidFill>
                <a:cs typeface="+mn-ea"/>
              </a:rPr>
              <a:t>整体方案设计</a:t>
            </a:r>
          </a:p>
        </p:txBody>
      </p:sp>
      <p:sp>
        <p:nvSpPr>
          <p:cNvPr id="10" name="文本框 9">
            <a:extLst>
              <a:ext uri="{FF2B5EF4-FFF2-40B4-BE49-F238E27FC236}">
                <a16:creationId xmlns:a16="http://schemas.microsoft.com/office/drawing/2014/main" id="{40B486BB-268D-4F43-CE16-B13919E29FAF}"/>
              </a:ext>
            </a:extLst>
          </p:cNvPr>
          <p:cNvSpPr txBox="1"/>
          <p:nvPr/>
        </p:nvSpPr>
        <p:spPr>
          <a:xfrm>
            <a:off x="1113817" y="1152728"/>
            <a:ext cx="10792838" cy="1200329"/>
          </a:xfrm>
          <a:prstGeom prst="rect">
            <a:avLst/>
          </a:prstGeom>
          <a:noFill/>
        </p:spPr>
        <p:txBody>
          <a:bodyPr wrap="square" rtlCol="0">
            <a:spAutoFit/>
          </a:bodyPr>
          <a:lstStyle/>
          <a:p>
            <a:r>
              <a:rPr lang="en-US" altLang="zh-CN" dirty="0"/>
              <a:t>	</a:t>
            </a:r>
            <a:r>
              <a:rPr lang="zh-CN" altLang="en-US" dirty="0"/>
              <a:t>针对这种情况我们设计了远程人机交互物流车，此车适用于多种场景，该物流车利用了先进的传感器、摄像头、电机等设备，运用了工业算法、</a:t>
            </a:r>
            <a:r>
              <a:rPr lang="en-US" altLang="zh-CN" dirty="0"/>
              <a:t>PID</a:t>
            </a:r>
            <a:r>
              <a:rPr lang="zh-CN" altLang="en-US" dirty="0"/>
              <a:t>算法、</a:t>
            </a:r>
            <a:r>
              <a:rPr lang="en-US" altLang="zh-CN" dirty="0"/>
              <a:t>FFO</a:t>
            </a:r>
            <a:r>
              <a:rPr lang="zh-CN" altLang="en-US" dirty="0"/>
              <a:t>矢量算法、卷积神经网络等控制，可以实现远程监控和操作，降低人为操作风险，提高物流效率。远程人机交互物流车不仅可以减少人力成本，提高工作效率，还可以实现</a:t>
            </a:r>
            <a:r>
              <a:rPr lang="en-US" altLang="zh-CN" dirty="0"/>
              <a:t>24</a:t>
            </a:r>
            <a:r>
              <a:rPr lang="zh-CN" altLang="en-US" dirty="0"/>
              <a:t>小时全天候的运行，为物流行业带来了巨大的便利和效益。</a:t>
            </a:r>
          </a:p>
        </p:txBody>
      </p:sp>
      <p:cxnSp>
        <p:nvCxnSpPr>
          <p:cNvPr id="12" name="直接连接符 11">
            <a:extLst>
              <a:ext uri="{FF2B5EF4-FFF2-40B4-BE49-F238E27FC236}">
                <a16:creationId xmlns:a16="http://schemas.microsoft.com/office/drawing/2014/main" id="{D911DDEE-4376-530E-CDC0-98264D878C22}"/>
              </a:ext>
            </a:extLst>
          </p:cNvPr>
          <p:cNvCxnSpPr>
            <a:cxnSpLocks/>
          </p:cNvCxnSpPr>
          <p:nvPr/>
        </p:nvCxnSpPr>
        <p:spPr>
          <a:xfrm>
            <a:off x="0" y="2466320"/>
            <a:ext cx="12192000" cy="50791"/>
          </a:xfrm>
          <a:prstGeom prst="line">
            <a:avLst/>
          </a:prstGeom>
          <a:ln w="1524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11FB2562-7CF1-8102-D876-7BA16598D47F}"/>
              </a:ext>
            </a:extLst>
          </p:cNvPr>
          <p:cNvGrpSpPr/>
          <p:nvPr/>
        </p:nvGrpSpPr>
        <p:grpSpPr>
          <a:xfrm>
            <a:off x="2870561" y="2414042"/>
            <a:ext cx="1597567" cy="302782"/>
            <a:chOff x="500310" y="2527051"/>
            <a:chExt cx="1206894" cy="302782"/>
          </a:xfrm>
          <a:solidFill>
            <a:schemeClr val="accent1">
              <a:lumMod val="75000"/>
            </a:schemeClr>
          </a:solidFill>
          <a:effectLst>
            <a:outerShdw blurRad="50800" dist="38100" dir="5400000" algn="t" rotWithShape="0">
              <a:prstClr val="black">
                <a:alpha val="40000"/>
              </a:prstClr>
            </a:outerShdw>
          </a:effectLst>
        </p:grpSpPr>
        <p:sp>
          <p:nvSpPr>
            <p:cNvPr id="14" name="矩形: 圆角 13">
              <a:extLst>
                <a:ext uri="{FF2B5EF4-FFF2-40B4-BE49-F238E27FC236}">
                  <a16:creationId xmlns:a16="http://schemas.microsoft.com/office/drawing/2014/main" id="{922D4176-9C03-C6B0-8255-B16B51C9B202}"/>
                </a:ext>
              </a:extLst>
            </p:cNvPr>
            <p:cNvSpPr/>
            <p:nvPr/>
          </p:nvSpPr>
          <p:spPr>
            <a:xfrm>
              <a:off x="500310" y="2527051"/>
              <a:ext cx="1206894" cy="15139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等腰三角形 14">
              <a:extLst>
                <a:ext uri="{FF2B5EF4-FFF2-40B4-BE49-F238E27FC236}">
                  <a16:creationId xmlns:a16="http://schemas.microsoft.com/office/drawing/2014/main" id="{4E6FF1CE-4EE5-D7FD-E751-BBC38E619CBA}"/>
                </a:ext>
              </a:extLst>
            </p:cNvPr>
            <p:cNvSpPr/>
            <p:nvPr/>
          </p:nvSpPr>
          <p:spPr>
            <a:xfrm rot="10800000">
              <a:off x="1004049" y="2678442"/>
              <a:ext cx="199417" cy="151391"/>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a:extLst>
              <a:ext uri="{FF2B5EF4-FFF2-40B4-BE49-F238E27FC236}">
                <a16:creationId xmlns:a16="http://schemas.microsoft.com/office/drawing/2014/main" id="{F1A20AF7-58F3-53BA-EA3B-5133E2939165}"/>
              </a:ext>
            </a:extLst>
          </p:cNvPr>
          <p:cNvGrpSpPr/>
          <p:nvPr/>
        </p:nvGrpSpPr>
        <p:grpSpPr>
          <a:xfrm>
            <a:off x="86530" y="2876775"/>
            <a:ext cx="2223704" cy="3082081"/>
            <a:chOff x="86530" y="2876775"/>
            <a:chExt cx="2223704" cy="3082081"/>
          </a:xfrm>
          <a:gradFill>
            <a:gsLst>
              <a:gs pos="0">
                <a:srgbClr val="E5EAEE">
                  <a:alpha val="39000"/>
                </a:srgbClr>
              </a:gs>
              <a:gs pos="60000">
                <a:srgbClr val="FDFDFD"/>
              </a:gs>
            </a:gsLst>
            <a:lin ang="13200000" scaled="0"/>
          </a:gradFill>
          <a:effectLst>
            <a:outerShdw blurRad="50800" dist="50800" dir="5400000" algn="ctr" rotWithShape="0">
              <a:schemeClr val="bg1"/>
            </a:outerShdw>
          </a:effectLst>
        </p:grpSpPr>
        <p:sp>
          <p:nvSpPr>
            <p:cNvPr id="25" name="矩形: 圆角 24">
              <a:extLst>
                <a:ext uri="{FF2B5EF4-FFF2-40B4-BE49-F238E27FC236}">
                  <a16:creationId xmlns:a16="http://schemas.microsoft.com/office/drawing/2014/main" id="{A3E586ED-ACE5-3065-4648-6994915FBEDE}"/>
                </a:ext>
              </a:extLst>
            </p:cNvPr>
            <p:cNvSpPr/>
            <p:nvPr/>
          </p:nvSpPr>
          <p:spPr>
            <a:xfrm>
              <a:off x="86530" y="2876775"/>
              <a:ext cx="2223704" cy="3082081"/>
            </a:xfrm>
            <a:prstGeom prst="roundRect">
              <a:avLst>
                <a:gd name="adj" fmla="val 6319"/>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8" name="直接连接符 27">
              <a:extLst>
                <a:ext uri="{FF2B5EF4-FFF2-40B4-BE49-F238E27FC236}">
                  <a16:creationId xmlns:a16="http://schemas.microsoft.com/office/drawing/2014/main" id="{60962551-900F-6FAC-1739-BF7ABF3448EE}"/>
                </a:ext>
              </a:extLst>
            </p:cNvPr>
            <p:cNvCxnSpPr>
              <a:cxnSpLocks/>
            </p:cNvCxnSpPr>
            <p:nvPr/>
          </p:nvCxnSpPr>
          <p:spPr>
            <a:xfrm>
              <a:off x="289478" y="3495611"/>
              <a:ext cx="1910636" cy="0"/>
            </a:xfrm>
            <a:prstGeom prst="line">
              <a:avLst/>
            </a:prstGeom>
            <a:grpFill/>
            <a:ln w="254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198EE070-D24A-EBE7-F263-70317941C3EE}"/>
                </a:ext>
              </a:extLst>
            </p:cNvPr>
            <p:cNvSpPr txBox="1"/>
            <p:nvPr/>
          </p:nvSpPr>
          <p:spPr>
            <a:xfrm>
              <a:off x="424217" y="3700281"/>
              <a:ext cx="1677045" cy="1670073"/>
            </a:xfrm>
            <a:prstGeom prst="rect">
              <a:avLst/>
            </a:prstGeom>
            <a:noFill/>
          </p:spPr>
          <p:txBody>
            <a:bodyPr wrap="square" rtlCol="0">
              <a:spAutoFit/>
            </a:bodyPr>
            <a:lstStyle/>
            <a:p>
              <a:pPr>
                <a:lnSpc>
                  <a:spcPct val="150000"/>
                </a:lnSpc>
              </a:pPr>
              <a:r>
                <a:rPr lang="zh-CN" altLang="en-US" sz="1400" dirty="0"/>
                <a:t>采用</a:t>
              </a:r>
              <a:r>
                <a:rPr lang="en-US" altLang="zh-CN" sz="1400" dirty="0"/>
                <a:t>42</a:t>
              </a:r>
              <a:r>
                <a:rPr lang="zh-CN" altLang="en-US" sz="1400" dirty="0"/>
                <a:t>步进电机驱动麦克纳姆轮，实现复杂场景下的灵活运动，受到环境影响因素较小</a:t>
              </a:r>
            </a:p>
          </p:txBody>
        </p:sp>
        <p:sp>
          <p:nvSpPr>
            <p:cNvPr id="33" name="文本框 32">
              <a:extLst>
                <a:ext uri="{FF2B5EF4-FFF2-40B4-BE49-F238E27FC236}">
                  <a16:creationId xmlns:a16="http://schemas.microsoft.com/office/drawing/2014/main" id="{56EC4D3B-EF0E-25DC-41E5-C953DE780609}"/>
                </a:ext>
              </a:extLst>
            </p:cNvPr>
            <p:cNvSpPr txBox="1"/>
            <p:nvPr/>
          </p:nvSpPr>
          <p:spPr>
            <a:xfrm>
              <a:off x="611399" y="3034324"/>
              <a:ext cx="1150789" cy="369332"/>
            </a:xfrm>
            <a:prstGeom prst="rect">
              <a:avLst/>
            </a:prstGeom>
            <a:noFill/>
          </p:spPr>
          <p:txBody>
            <a:bodyPr wrap="square" rtlCol="0">
              <a:spAutoFit/>
            </a:bodyPr>
            <a:lstStyle/>
            <a:p>
              <a:r>
                <a:rPr lang="zh-CN" altLang="en-US" sz="1800" dirty="0">
                  <a:latin typeface="+mn-lt"/>
                  <a:ea typeface="+mn-ea"/>
                  <a:cs typeface="+mn-ea"/>
                  <a:sym typeface="+mn-lt"/>
                </a:rPr>
                <a:t>移动方案</a:t>
              </a:r>
            </a:p>
          </p:txBody>
        </p:sp>
      </p:grpSp>
      <p:grpSp>
        <p:nvGrpSpPr>
          <p:cNvPr id="48" name="组合 47">
            <a:extLst>
              <a:ext uri="{FF2B5EF4-FFF2-40B4-BE49-F238E27FC236}">
                <a16:creationId xmlns:a16="http://schemas.microsoft.com/office/drawing/2014/main" id="{BB57E752-2CEA-BE5C-A6F1-95CE81D339B9}"/>
              </a:ext>
            </a:extLst>
          </p:cNvPr>
          <p:cNvGrpSpPr/>
          <p:nvPr/>
        </p:nvGrpSpPr>
        <p:grpSpPr>
          <a:xfrm>
            <a:off x="2557495" y="2876777"/>
            <a:ext cx="2223704" cy="3082081"/>
            <a:chOff x="2557495" y="2876777"/>
            <a:chExt cx="2223704" cy="3082081"/>
          </a:xfrm>
          <a:effectLst>
            <a:outerShdw blurRad="50800" dist="50800" dir="5400000" algn="ctr" rotWithShape="0">
              <a:schemeClr val="accent1"/>
            </a:outerShdw>
          </a:effectLst>
        </p:grpSpPr>
        <p:sp>
          <p:nvSpPr>
            <p:cNvPr id="24" name="矩形: 圆角 23">
              <a:extLst>
                <a:ext uri="{FF2B5EF4-FFF2-40B4-BE49-F238E27FC236}">
                  <a16:creationId xmlns:a16="http://schemas.microsoft.com/office/drawing/2014/main" id="{CEAEC636-E641-449C-6DAF-D5A7E0BD0F6E}"/>
                </a:ext>
              </a:extLst>
            </p:cNvPr>
            <p:cNvSpPr/>
            <p:nvPr/>
          </p:nvSpPr>
          <p:spPr>
            <a:xfrm>
              <a:off x="2557495" y="2876777"/>
              <a:ext cx="2223704" cy="3082081"/>
            </a:xfrm>
            <a:prstGeom prst="roundRect">
              <a:avLst>
                <a:gd name="adj" fmla="val 6319"/>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a:effectLst>
              <a:outerShdw blurRad="63500" sx="102000" sy="102000" algn="ctr"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26" name="文本框 25">
              <a:extLst>
                <a:ext uri="{FF2B5EF4-FFF2-40B4-BE49-F238E27FC236}">
                  <a16:creationId xmlns:a16="http://schemas.microsoft.com/office/drawing/2014/main" id="{BE2624E5-E0E5-0B9F-5EED-8B495EB6AE3F}"/>
                </a:ext>
              </a:extLst>
            </p:cNvPr>
            <p:cNvSpPr txBox="1"/>
            <p:nvPr/>
          </p:nvSpPr>
          <p:spPr>
            <a:xfrm>
              <a:off x="3114254" y="3034324"/>
              <a:ext cx="1110185" cy="369332"/>
            </a:xfrm>
            <a:prstGeom prst="rect">
              <a:avLst/>
            </a:prstGeom>
            <a:noFill/>
          </p:spPr>
          <p:txBody>
            <a:bodyPr wrap="square" rtlCol="0">
              <a:spAutoFit/>
            </a:bodyPr>
            <a:lstStyle/>
            <a:p>
              <a:r>
                <a:rPr lang="zh-CN" altLang="en-US" dirty="0">
                  <a:cs typeface="+mn-ea"/>
                  <a:sym typeface="+mn-lt"/>
                </a:rPr>
                <a:t>抓取方案</a:t>
              </a:r>
              <a:endParaRPr lang="zh-CN" altLang="en-US" sz="1800" dirty="0">
                <a:latin typeface="+mn-lt"/>
                <a:ea typeface="+mn-ea"/>
                <a:cs typeface="+mn-ea"/>
                <a:sym typeface="+mn-lt"/>
              </a:endParaRPr>
            </a:p>
          </p:txBody>
        </p:sp>
        <p:cxnSp>
          <p:nvCxnSpPr>
            <p:cNvPr id="37" name="直接连接符 36">
              <a:extLst>
                <a:ext uri="{FF2B5EF4-FFF2-40B4-BE49-F238E27FC236}">
                  <a16:creationId xmlns:a16="http://schemas.microsoft.com/office/drawing/2014/main" id="{557E3DBB-219E-8224-36E9-2505CD5653BA}"/>
                </a:ext>
              </a:extLst>
            </p:cNvPr>
            <p:cNvCxnSpPr>
              <a:cxnSpLocks/>
            </p:cNvCxnSpPr>
            <p:nvPr/>
          </p:nvCxnSpPr>
          <p:spPr>
            <a:xfrm>
              <a:off x="2714029" y="3486022"/>
              <a:ext cx="191063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94EAF146-F82C-AA5A-9AB8-2D75D2552721}"/>
                </a:ext>
              </a:extLst>
            </p:cNvPr>
            <p:cNvSpPr txBox="1"/>
            <p:nvPr/>
          </p:nvSpPr>
          <p:spPr>
            <a:xfrm>
              <a:off x="2830823" y="3580559"/>
              <a:ext cx="1677045" cy="1993238"/>
            </a:xfrm>
            <a:prstGeom prst="rect">
              <a:avLst/>
            </a:prstGeom>
            <a:noFill/>
          </p:spPr>
          <p:txBody>
            <a:bodyPr wrap="square" rtlCol="0">
              <a:spAutoFit/>
            </a:bodyPr>
            <a:lstStyle/>
            <a:p>
              <a:pPr>
                <a:lnSpc>
                  <a:spcPct val="150000"/>
                </a:lnSpc>
              </a:pPr>
              <a:r>
                <a:rPr lang="zh-CN" altLang="en-US" sz="1400" dirty="0"/>
                <a:t>采用双关节机械臂和云台为载体，搭配机械臂末端夹具，能够实现多任务抓取扫描，搬运，分配</a:t>
              </a:r>
            </a:p>
          </p:txBody>
        </p:sp>
      </p:grpSp>
      <p:grpSp>
        <p:nvGrpSpPr>
          <p:cNvPr id="47" name="组合 46">
            <a:extLst>
              <a:ext uri="{FF2B5EF4-FFF2-40B4-BE49-F238E27FC236}">
                <a16:creationId xmlns:a16="http://schemas.microsoft.com/office/drawing/2014/main" id="{319F4A59-55A0-5B1B-C6B1-8965F93FFA5B}"/>
              </a:ext>
            </a:extLst>
          </p:cNvPr>
          <p:cNvGrpSpPr/>
          <p:nvPr/>
        </p:nvGrpSpPr>
        <p:grpSpPr>
          <a:xfrm>
            <a:off x="4984148" y="2876777"/>
            <a:ext cx="2223704" cy="3082081"/>
            <a:chOff x="4984148" y="2876777"/>
            <a:chExt cx="2223704" cy="3082081"/>
          </a:xfrm>
        </p:grpSpPr>
        <p:sp>
          <p:nvSpPr>
            <p:cNvPr id="23" name="矩形: 圆角 22">
              <a:extLst>
                <a:ext uri="{FF2B5EF4-FFF2-40B4-BE49-F238E27FC236}">
                  <a16:creationId xmlns:a16="http://schemas.microsoft.com/office/drawing/2014/main" id="{B8CBF5B5-2297-D78C-5A16-7A44C75894C7}"/>
                </a:ext>
              </a:extLst>
            </p:cNvPr>
            <p:cNvSpPr/>
            <p:nvPr/>
          </p:nvSpPr>
          <p:spPr>
            <a:xfrm>
              <a:off x="4984148" y="2876777"/>
              <a:ext cx="2223704" cy="3082081"/>
            </a:xfrm>
            <a:prstGeom prst="roundRect">
              <a:avLst>
                <a:gd name="adj" fmla="val 6319"/>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34" name="文本框 33">
              <a:extLst>
                <a:ext uri="{FF2B5EF4-FFF2-40B4-BE49-F238E27FC236}">
                  <a16:creationId xmlns:a16="http://schemas.microsoft.com/office/drawing/2014/main" id="{B376CE9E-9D67-8B51-4CB9-CF2D8D741408}"/>
                </a:ext>
              </a:extLst>
            </p:cNvPr>
            <p:cNvSpPr txBox="1"/>
            <p:nvPr/>
          </p:nvSpPr>
          <p:spPr>
            <a:xfrm>
              <a:off x="5530625" y="3036636"/>
              <a:ext cx="1130750" cy="369332"/>
            </a:xfrm>
            <a:prstGeom prst="rect">
              <a:avLst/>
            </a:prstGeom>
            <a:noFill/>
          </p:spPr>
          <p:txBody>
            <a:bodyPr wrap="square" rtlCol="0">
              <a:spAutoFit/>
            </a:bodyPr>
            <a:lstStyle/>
            <a:p>
              <a:r>
                <a:rPr lang="zh-CN" altLang="en-US" sz="1800" dirty="0">
                  <a:solidFill>
                    <a:schemeClr val="bg1"/>
                  </a:solidFill>
                  <a:latin typeface="+mn-lt"/>
                  <a:ea typeface="+mn-ea"/>
                  <a:cs typeface="+mn-ea"/>
                  <a:sym typeface="+mn-lt"/>
                </a:rPr>
                <a:t>避障方案</a:t>
              </a:r>
            </a:p>
          </p:txBody>
        </p:sp>
        <p:cxnSp>
          <p:nvCxnSpPr>
            <p:cNvPr id="38" name="直接连接符 37">
              <a:extLst>
                <a:ext uri="{FF2B5EF4-FFF2-40B4-BE49-F238E27FC236}">
                  <a16:creationId xmlns:a16="http://schemas.microsoft.com/office/drawing/2014/main" id="{50C45705-C1F6-6AC0-1507-B2D973815A16}"/>
                </a:ext>
              </a:extLst>
            </p:cNvPr>
            <p:cNvCxnSpPr>
              <a:cxnSpLocks/>
            </p:cNvCxnSpPr>
            <p:nvPr/>
          </p:nvCxnSpPr>
          <p:spPr>
            <a:xfrm>
              <a:off x="5140682" y="3495611"/>
              <a:ext cx="1910636" cy="0"/>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5C00FCBA-0A16-4631-F536-0B76DDCBA703}"/>
                </a:ext>
              </a:extLst>
            </p:cNvPr>
            <p:cNvSpPr txBox="1"/>
            <p:nvPr/>
          </p:nvSpPr>
          <p:spPr>
            <a:xfrm>
              <a:off x="5257477" y="3580559"/>
              <a:ext cx="1677045" cy="1993238"/>
            </a:xfrm>
            <a:prstGeom prst="rect">
              <a:avLst/>
            </a:prstGeom>
            <a:noFill/>
          </p:spPr>
          <p:txBody>
            <a:bodyPr wrap="square" rtlCol="0">
              <a:spAutoFit/>
            </a:bodyPr>
            <a:lstStyle/>
            <a:p>
              <a:pPr>
                <a:lnSpc>
                  <a:spcPct val="150000"/>
                </a:lnSpc>
              </a:pPr>
              <a:r>
                <a:rPr lang="zh-CN" altLang="en-US" sz="1400" dirty="0">
                  <a:solidFill>
                    <a:schemeClr val="bg1"/>
                  </a:solidFill>
                </a:rPr>
                <a:t>采用较为成熟的超声波测距方式，实现对前方的距离检测，发现有障碍后会利用算法实现自动避障和路径规划</a:t>
              </a:r>
            </a:p>
          </p:txBody>
        </p:sp>
      </p:grpSp>
      <p:grpSp>
        <p:nvGrpSpPr>
          <p:cNvPr id="46" name="组合 45">
            <a:extLst>
              <a:ext uri="{FF2B5EF4-FFF2-40B4-BE49-F238E27FC236}">
                <a16:creationId xmlns:a16="http://schemas.microsoft.com/office/drawing/2014/main" id="{CD666DB4-503C-7EA6-AE26-F647C4E97DF4}"/>
              </a:ext>
            </a:extLst>
          </p:cNvPr>
          <p:cNvGrpSpPr/>
          <p:nvPr/>
        </p:nvGrpSpPr>
        <p:grpSpPr>
          <a:xfrm>
            <a:off x="7408698" y="2876776"/>
            <a:ext cx="2223704" cy="3082081"/>
            <a:chOff x="7408698" y="2876776"/>
            <a:chExt cx="2223704" cy="3082081"/>
          </a:xfrm>
        </p:grpSpPr>
        <p:sp>
          <p:nvSpPr>
            <p:cNvPr id="22" name="矩形: 圆角 21">
              <a:extLst>
                <a:ext uri="{FF2B5EF4-FFF2-40B4-BE49-F238E27FC236}">
                  <a16:creationId xmlns:a16="http://schemas.microsoft.com/office/drawing/2014/main" id="{C23BBB5E-D01F-8A9E-0D1B-A9E68791A4FB}"/>
                </a:ext>
              </a:extLst>
            </p:cNvPr>
            <p:cNvSpPr/>
            <p:nvPr/>
          </p:nvSpPr>
          <p:spPr>
            <a:xfrm>
              <a:off x="7408698" y="2876776"/>
              <a:ext cx="2223704" cy="3082081"/>
            </a:xfrm>
            <a:prstGeom prst="roundRect">
              <a:avLst>
                <a:gd name="adj" fmla="val 6319"/>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5" name="文本框 34">
              <a:extLst>
                <a:ext uri="{FF2B5EF4-FFF2-40B4-BE49-F238E27FC236}">
                  <a16:creationId xmlns:a16="http://schemas.microsoft.com/office/drawing/2014/main" id="{BFB2F361-B53B-162D-C898-E84C4E3DE60F}"/>
                </a:ext>
              </a:extLst>
            </p:cNvPr>
            <p:cNvSpPr txBox="1"/>
            <p:nvPr/>
          </p:nvSpPr>
          <p:spPr>
            <a:xfrm>
              <a:off x="7968190" y="3034324"/>
              <a:ext cx="1108926" cy="369332"/>
            </a:xfrm>
            <a:prstGeom prst="rect">
              <a:avLst/>
            </a:prstGeom>
            <a:noFill/>
          </p:spPr>
          <p:txBody>
            <a:bodyPr wrap="square" rtlCol="0">
              <a:spAutoFit/>
            </a:bodyPr>
            <a:lstStyle/>
            <a:p>
              <a:r>
                <a:rPr lang="zh-CN" altLang="en-US" dirty="0">
                  <a:solidFill>
                    <a:schemeClr val="bg1"/>
                  </a:solidFill>
                  <a:cs typeface="+mn-ea"/>
                  <a:sym typeface="+mn-lt"/>
                </a:rPr>
                <a:t>交互</a:t>
              </a:r>
              <a:r>
                <a:rPr lang="zh-CN" altLang="en-US" sz="1800" dirty="0">
                  <a:solidFill>
                    <a:schemeClr val="bg1"/>
                  </a:solidFill>
                  <a:latin typeface="+mn-lt"/>
                  <a:ea typeface="+mn-ea"/>
                  <a:cs typeface="+mn-ea"/>
                  <a:sym typeface="+mn-lt"/>
                </a:rPr>
                <a:t>方案</a:t>
              </a:r>
            </a:p>
          </p:txBody>
        </p:sp>
        <p:cxnSp>
          <p:nvCxnSpPr>
            <p:cNvPr id="39" name="直接连接符 38">
              <a:extLst>
                <a:ext uri="{FF2B5EF4-FFF2-40B4-BE49-F238E27FC236}">
                  <a16:creationId xmlns:a16="http://schemas.microsoft.com/office/drawing/2014/main" id="{EB1A1C21-46EF-C028-BD1A-555650991CFC}"/>
                </a:ext>
              </a:extLst>
            </p:cNvPr>
            <p:cNvCxnSpPr>
              <a:cxnSpLocks/>
            </p:cNvCxnSpPr>
            <p:nvPr/>
          </p:nvCxnSpPr>
          <p:spPr>
            <a:xfrm>
              <a:off x="7567335" y="3500152"/>
              <a:ext cx="1910636" cy="0"/>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47946FC1-35B7-7BB2-4E25-DDD0B0D0927D}"/>
                </a:ext>
              </a:extLst>
            </p:cNvPr>
            <p:cNvSpPr txBox="1"/>
            <p:nvPr/>
          </p:nvSpPr>
          <p:spPr>
            <a:xfrm>
              <a:off x="7682027" y="3495611"/>
              <a:ext cx="1677045" cy="2316403"/>
            </a:xfrm>
            <a:prstGeom prst="rect">
              <a:avLst/>
            </a:prstGeom>
            <a:noFill/>
          </p:spPr>
          <p:txBody>
            <a:bodyPr wrap="square" rtlCol="0">
              <a:spAutoFit/>
            </a:bodyPr>
            <a:lstStyle/>
            <a:p>
              <a:pPr>
                <a:lnSpc>
                  <a:spcPct val="150000"/>
                </a:lnSpc>
              </a:pPr>
              <a:r>
                <a:rPr lang="zh-CN" altLang="en-US" sz="1400" dirty="0">
                  <a:solidFill>
                    <a:schemeClr val="bg1"/>
                  </a:solidFill>
                </a:rPr>
                <a:t>采用低功耗，高显示的</a:t>
              </a:r>
              <a:r>
                <a:rPr lang="en-US" altLang="zh-CN" sz="1400" dirty="0">
                  <a:solidFill>
                    <a:schemeClr val="bg1"/>
                  </a:solidFill>
                </a:rPr>
                <a:t>OLED</a:t>
              </a:r>
              <a:r>
                <a:rPr lang="zh-CN" altLang="en-US" sz="1400" dirty="0">
                  <a:solidFill>
                    <a:schemeClr val="bg1"/>
                  </a:solidFill>
                </a:rPr>
                <a:t>作为人机交互的渠道，与</a:t>
              </a:r>
              <a:r>
                <a:rPr lang="en-US" altLang="zh-CN" sz="1400" dirty="0">
                  <a:solidFill>
                    <a:schemeClr val="bg1"/>
                  </a:solidFill>
                </a:rPr>
                <a:t>ESP8266</a:t>
              </a:r>
              <a:r>
                <a:rPr lang="zh-CN" altLang="en-US" sz="1400" dirty="0">
                  <a:solidFill>
                    <a:schemeClr val="bg1"/>
                  </a:solidFill>
                </a:rPr>
                <a:t>结合，设置参数和数据直接上传云端，完成信息的收集和分配</a:t>
              </a:r>
            </a:p>
          </p:txBody>
        </p:sp>
      </p:grpSp>
      <p:grpSp>
        <p:nvGrpSpPr>
          <p:cNvPr id="45" name="组合 44">
            <a:extLst>
              <a:ext uri="{FF2B5EF4-FFF2-40B4-BE49-F238E27FC236}">
                <a16:creationId xmlns:a16="http://schemas.microsoft.com/office/drawing/2014/main" id="{4772C33C-7341-A708-665B-0352B3A7E4D7}"/>
              </a:ext>
            </a:extLst>
          </p:cNvPr>
          <p:cNvGrpSpPr/>
          <p:nvPr/>
        </p:nvGrpSpPr>
        <p:grpSpPr>
          <a:xfrm>
            <a:off x="9835351" y="2876777"/>
            <a:ext cx="2223704" cy="3082081"/>
            <a:chOff x="9835351" y="2876777"/>
            <a:chExt cx="2223704" cy="3082081"/>
          </a:xfrm>
        </p:grpSpPr>
        <p:sp>
          <p:nvSpPr>
            <p:cNvPr id="21" name="矩形: 圆角 20">
              <a:extLst>
                <a:ext uri="{FF2B5EF4-FFF2-40B4-BE49-F238E27FC236}">
                  <a16:creationId xmlns:a16="http://schemas.microsoft.com/office/drawing/2014/main" id="{94103629-623E-F98C-1E1E-50384B459356}"/>
                </a:ext>
              </a:extLst>
            </p:cNvPr>
            <p:cNvSpPr/>
            <p:nvPr/>
          </p:nvSpPr>
          <p:spPr>
            <a:xfrm>
              <a:off x="9835351" y="2876777"/>
              <a:ext cx="2223704" cy="3082081"/>
            </a:xfrm>
            <a:prstGeom prst="roundRect">
              <a:avLst>
                <a:gd name="adj" fmla="val 6319"/>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6" name="文本框 35">
              <a:extLst>
                <a:ext uri="{FF2B5EF4-FFF2-40B4-BE49-F238E27FC236}">
                  <a16:creationId xmlns:a16="http://schemas.microsoft.com/office/drawing/2014/main" id="{FE5A463F-E1DB-9E81-D434-B9918EF64BEC}"/>
                </a:ext>
              </a:extLst>
            </p:cNvPr>
            <p:cNvSpPr txBox="1"/>
            <p:nvPr/>
          </p:nvSpPr>
          <p:spPr>
            <a:xfrm>
              <a:off x="10376971" y="3034324"/>
              <a:ext cx="1140463" cy="369332"/>
            </a:xfrm>
            <a:prstGeom prst="rect">
              <a:avLst/>
            </a:prstGeom>
            <a:noFill/>
          </p:spPr>
          <p:txBody>
            <a:bodyPr wrap="square" rtlCol="0">
              <a:spAutoFit/>
            </a:bodyPr>
            <a:lstStyle/>
            <a:p>
              <a:r>
                <a:rPr lang="zh-CN" altLang="en-US" sz="1800" dirty="0">
                  <a:solidFill>
                    <a:schemeClr val="bg1"/>
                  </a:solidFill>
                  <a:latin typeface="+mn-lt"/>
                  <a:ea typeface="+mn-ea"/>
                  <a:cs typeface="+mn-ea"/>
                  <a:sym typeface="+mn-lt"/>
                </a:rPr>
                <a:t>识别方案</a:t>
              </a:r>
            </a:p>
          </p:txBody>
        </p:sp>
        <p:cxnSp>
          <p:nvCxnSpPr>
            <p:cNvPr id="40" name="直接连接符 39">
              <a:extLst>
                <a:ext uri="{FF2B5EF4-FFF2-40B4-BE49-F238E27FC236}">
                  <a16:creationId xmlns:a16="http://schemas.microsoft.com/office/drawing/2014/main" id="{A373453A-A10C-488A-57C6-AE87593A0041}"/>
                </a:ext>
              </a:extLst>
            </p:cNvPr>
            <p:cNvCxnSpPr>
              <a:cxnSpLocks/>
            </p:cNvCxnSpPr>
            <p:nvPr/>
          </p:nvCxnSpPr>
          <p:spPr>
            <a:xfrm>
              <a:off x="9991885" y="3495611"/>
              <a:ext cx="1910636" cy="0"/>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8312AAF0-61E1-0628-A1F8-4796135DF575}"/>
                </a:ext>
              </a:extLst>
            </p:cNvPr>
            <p:cNvSpPr txBox="1"/>
            <p:nvPr/>
          </p:nvSpPr>
          <p:spPr>
            <a:xfrm>
              <a:off x="10131357" y="3454345"/>
              <a:ext cx="1677045" cy="1993238"/>
            </a:xfrm>
            <a:prstGeom prst="rect">
              <a:avLst/>
            </a:prstGeom>
            <a:noFill/>
          </p:spPr>
          <p:txBody>
            <a:bodyPr wrap="square" rtlCol="0">
              <a:spAutoFit/>
            </a:bodyPr>
            <a:lstStyle/>
            <a:p>
              <a:pPr>
                <a:lnSpc>
                  <a:spcPct val="150000"/>
                </a:lnSpc>
              </a:pPr>
              <a:r>
                <a:rPr lang="zh-CN" altLang="en-US" sz="1400" dirty="0">
                  <a:solidFill>
                    <a:schemeClr val="bg1"/>
                  </a:solidFill>
                </a:rPr>
                <a:t>采用</a:t>
              </a:r>
              <a:r>
                <a:rPr lang="en-US" altLang="zh-CN" sz="1400" dirty="0">
                  <a:solidFill>
                    <a:schemeClr val="bg1"/>
                  </a:solidFill>
                </a:rPr>
                <a:t>openmv</a:t>
              </a:r>
              <a:r>
                <a:rPr lang="zh-CN" altLang="en-US" sz="1400" dirty="0">
                  <a:solidFill>
                    <a:schemeClr val="bg1"/>
                  </a:solidFill>
                </a:rPr>
                <a:t>作为视觉识别模块，通过训练神经网络模型，实现物体识别，二维码识别，信息录入</a:t>
              </a:r>
            </a:p>
          </p:txBody>
        </p:sp>
      </p:grpSp>
    </p:spTree>
    <p:extLst>
      <p:ext uri="{BB962C8B-B14F-4D97-AF65-F5344CB8AC3E}">
        <p14:creationId xmlns:p14="http://schemas.microsoft.com/office/powerpoint/2010/main" val="2652661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2000">
        <p159:morph option="byObject"/>
      </p:transition>
    </mc:Choice>
    <mc:Fallback xmlns="">
      <p:transition spd="slow" advTm="2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E7EF6335-9D41-433C-7167-53696AE7944A}"/>
              </a:ext>
            </a:extLst>
          </p:cNvPr>
          <p:cNvGrpSpPr/>
          <p:nvPr/>
        </p:nvGrpSpPr>
        <p:grpSpPr>
          <a:xfrm>
            <a:off x="0" y="0"/>
            <a:ext cx="1540161" cy="1402872"/>
            <a:chOff x="-191401" y="-32180"/>
            <a:chExt cx="2123079" cy="1933830"/>
          </a:xfrm>
        </p:grpSpPr>
        <p:pic>
          <p:nvPicPr>
            <p:cNvPr id="6" name="图片 5">
              <a:extLst>
                <a:ext uri="{FF2B5EF4-FFF2-40B4-BE49-F238E27FC236}">
                  <a16:creationId xmlns:a16="http://schemas.microsoft.com/office/drawing/2014/main" id="{FE6FD926-F6F9-2E44-DAB6-AF2B26CAD0C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98266" y="-32180"/>
              <a:ext cx="1433412" cy="1433412"/>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pic>
          <p:nvPicPr>
            <p:cNvPr id="7" name="图片 6">
              <a:extLst>
                <a:ext uri="{FF2B5EF4-FFF2-40B4-BE49-F238E27FC236}">
                  <a16:creationId xmlns:a16="http://schemas.microsoft.com/office/drawing/2014/main" id="{B29EED38-B756-DD18-A4AA-5F830611EDC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91401" y="732101"/>
              <a:ext cx="1169550" cy="1169549"/>
            </a:xfrm>
            <a:custGeom>
              <a:avLst/>
              <a:gdLst>
                <a:gd name="connsiteX0" fmla="*/ 841502 w 1683004"/>
                <a:gd name="connsiteY0" fmla="*/ 510988 h 1683004"/>
                <a:gd name="connsiteX1" fmla="*/ 510988 w 1683004"/>
                <a:gd name="connsiteY1" fmla="*/ 841502 h 1683004"/>
                <a:gd name="connsiteX2" fmla="*/ 841502 w 1683004"/>
                <a:gd name="connsiteY2" fmla="*/ 1172016 h 1683004"/>
                <a:gd name="connsiteX3" fmla="*/ 1172016 w 1683004"/>
                <a:gd name="connsiteY3" fmla="*/ 841502 h 1683004"/>
                <a:gd name="connsiteX4" fmla="*/ 841502 w 1683004"/>
                <a:gd name="connsiteY4" fmla="*/ 510988 h 1683004"/>
                <a:gd name="connsiteX5" fmla="*/ 0 w 1683004"/>
                <a:gd name="connsiteY5" fmla="*/ 0 h 1683004"/>
                <a:gd name="connsiteX6" fmla="*/ 1683004 w 1683004"/>
                <a:gd name="connsiteY6" fmla="*/ 0 h 1683004"/>
                <a:gd name="connsiteX7" fmla="*/ 1683004 w 1683004"/>
                <a:gd name="connsiteY7" fmla="*/ 1683004 h 1683004"/>
                <a:gd name="connsiteX8" fmla="*/ 0 w 1683004"/>
                <a:gd name="connsiteY8" fmla="*/ 1683004 h 16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04" h="1683004">
                  <a:moveTo>
                    <a:pt x="841502" y="510988"/>
                  </a:moveTo>
                  <a:cubicBezTo>
                    <a:pt x="658964" y="510988"/>
                    <a:pt x="510988" y="658964"/>
                    <a:pt x="510988" y="841502"/>
                  </a:cubicBezTo>
                  <a:cubicBezTo>
                    <a:pt x="510988" y="1024040"/>
                    <a:pt x="658964" y="1172016"/>
                    <a:pt x="841502" y="1172016"/>
                  </a:cubicBezTo>
                  <a:cubicBezTo>
                    <a:pt x="1024040" y="1172016"/>
                    <a:pt x="1172016" y="1024040"/>
                    <a:pt x="1172016" y="841502"/>
                  </a:cubicBezTo>
                  <a:cubicBezTo>
                    <a:pt x="1172016" y="658964"/>
                    <a:pt x="1024040" y="510988"/>
                    <a:pt x="841502" y="510988"/>
                  </a:cubicBezTo>
                  <a:close/>
                  <a:moveTo>
                    <a:pt x="0" y="0"/>
                  </a:moveTo>
                  <a:lnTo>
                    <a:pt x="1683004" y="0"/>
                  </a:lnTo>
                  <a:lnTo>
                    <a:pt x="1683004" y="1683004"/>
                  </a:lnTo>
                  <a:lnTo>
                    <a:pt x="0" y="1683004"/>
                  </a:lnTo>
                  <a:close/>
                </a:path>
              </a:pathLst>
            </a:custGeom>
          </p:spPr>
        </p:pic>
      </p:grpSp>
      <p:sp>
        <p:nvSpPr>
          <p:cNvPr id="9" name="文本框 8">
            <a:extLst>
              <a:ext uri="{FF2B5EF4-FFF2-40B4-BE49-F238E27FC236}">
                <a16:creationId xmlns:a16="http://schemas.microsoft.com/office/drawing/2014/main" id="{50C439D0-99BE-027B-D650-842182E97209}"/>
              </a:ext>
            </a:extLst>
          </p:cNvPr>
          <p:cNvSpPr txBox="1"/>
          <p:nvPr/>
        </p:nvSpPr>
        <p:spPr>
          <a:xfrm>
            <a:off x="1707204" y="282102"/>
            <a:ext cx="8424153" cy="646331"/>
          </a:xfrm>
          <a:prstGeom prst="rect">
            <a:avLst/>
          </a:prstGeom>
          <a:noFill/>
        </p:spPr>
        <p:txBody>
          <a:bodyPr wrap="square" rtlCol="0">
            <a:spAutoFit/>
          </a:bodyPr>
          <a:lstStyle/>
          <a:p>
            <a:r>
              <a:rPr lang="zh-CN" altLang="en-US" sz="3600" dirty="0">
                <a:solidFill>
                  <a:srgbClr val="93B0C1"/>
                </a:solidFill>
                <a:cs typeface="+mn-ea"/>
              </a:rPr>
              <a:t>整体方案设计</a:t>
            </a:r>
          </a:p>
        </p:txBody>
      </p:sp>
      <p:sp>
        <p:nvSpPr>
          <p:cNvPr id="10" name="文本框 9">
            <a:extLst>
              <a:ext uri="{FF2B5EF4-FFF2-40B4-BE49-F238E27FC236}">
                <a16:creationId xmlns:a16="http://schemas.microsoft.com/office/drawing/2014/main" id="{40B486BB-268D-4F43-CE16-B13919E29FAF}"/>
              </a:ext>
            </a:extLst>
          </p:cNvPr>
          <p:cNvSpPr txBox="1"/>
          <p:nvPr/>
        </p:nvSpPr>
        <p:spPr>
          <a:xfrm>
            <a:off x="1113817" y="1152728"/>
            <a:ext cx="10792838" cy="1200329"/>
          </a:xfrm>
          <a:prstGeom prst="rect">
            <a:avLst/>
          </a:prstGeom>
          <a:noFill/>
        </p:spPr>
        <p:txBody>
          <a:bodyPr wrap="square" rtlCol="0">
            <a:spAutoFit/>
          </a:bodyPr>
          <a:lstStyle/>
          <a:p>
            <a:r>
              <a:rPr lang="en-US" altLang="zh-CN" dirty="0"/>
              <a:t>	</a:t>
            </a:r>
            <a:r>
              <a:rPr lang="zh-CN" altLang="en-US" dirty="0"/>
              <a:t>针对这种情况我们设计了远程人机交互物流车，此车适用于多种场景，该物流车利用了先进的传感器、摄像头、电机等设备，运用了工业算法、</a:t>
            </a:r>
            <a:r>
              <a:rPr lang="en-US" altLang="zh-CN" dirty="0"/>
              <a:t>PID</a:t>
            </a:r>
            <a:r>
              <a:rPr lang="zh-CN" altLang="en-US" dirty="0"/>
              <a:t>算法、</a:t>
            </a:r>
            <a:r>
              <a:rPr lang="en-US" altLang="zh-CN" dirty="0"/>
              <a:t>FFO</a:t>
            </a:r>
            <a:r>
              <a:rPr lang="zh-CN" altLang="en-US" dirty="0"/>
              <a:t>矢量算法、卷积神经网络等控制，可以实现远程监控和操作，降低人为操作风险，提高物流效率。远程人机交互物流车不仅可以减少人力成本，提高工作效率，还可以实现</a:t>
            </a:r>
            <a:r>
              <a:rPr lang="en-US" altLang="zh-CN" dirty="0"/>
              <a:t>24</a:t>
            </a:r>
            <a:r>
              <a:rPr lang="zh-CN" altLang="en-US" dirty="0"/>
              <a:t>小时全天候的运行，为物流行业带来了巨大的便利和效益。</a:t>
            </a:r>
          </a:p>
        </p:txBody>
      </p:sp>
      <p:cxnSp>
        <p:nvCxnSpPr>
          <p:cNvPr id="12" name="直接连接符 11">
            <a:extLst>
              <a:ext uri="{FF2B5EF4-FFF2-40B4-BE49-F238E27FC236}">
                <a16:creationId xmlns:a16="http://schemas.microsoft.com/office/drawing/2014/main" id="{D911DDEE-4376-530E-CDC0-98264D878C22}"/>
              </a:ext>
            </a:extLst>
          </p:cNvPr>
          <p:cNvCxnSpPr>
            <a:cxnSpLocks/>
          </p:cNvCxnSpPr>
          <p:nvPr/>
        </p:nvCxnSpPr>
        <p:spPr>
          <a:xfrm>
            <a:off x="0" y="2466320"/>
            <a:ext cx="12192000" cy="50791"/>
          </a:xfrm>
          <a:prstGeom prst="line">
            <a:avLst/>
          </a:prstGeom>
          <a:ln w="1524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11FB2562-7CF1-8102-D876-7BA16598D47F}"/>
              </a:ext>
            </a:extLst>
          </p:cNvPr>
          <p:cNvGrpSpPr/>
          <p:nvPr/>
        </p:nvGrpSpPr>
        <p:grpSpPr>
          <a:xfrm>
            <a:off x="5297215" y="2415969"/>
            <a:ext cx="1597567" cy="302782"/>
            <a:chOff x="500310" y="2527051"/>
            <a:chExt cx="1206894" cy="302782"/>
          </a:xfrm>
          <a:solidFill>
            <a:schemeClr val="accent1">
              <a:lumMod val="75000"/>
            </a:schemeClr>
          </a:solidFill>
          <a:effectLst>
            <a:outerShdw blurRad="50800" dist="38100" dir="5400000" algn="t" rotWithShape="0">
              <a:prstClr val="black">
                <a:alpha val="40000"/>
              </a:prstClr>
            </a:outerShdw>
          </a:effectLst>
        </p:grpSpPr>
        <p:sp>
          <p:nvSpPr>
            <p:cNvPr id="14" name="矩形: 圆角 13">
              <a:extLst>
                <a:ext uri="{FF2B5EF4-FFF2-40B4-BE49-F238E27FC236}">
                  <a16:creationId xmlns:a16="http://schemas.microsoft.com/office/drawing/2014/main" id="{922D4176-9C03-C6B0-8255-B16B51C9B202}"/>
                </a:ext>
              </a:extLst>
            </p:cNvPr>
            <p:cNvSpPr/>
            <p:nvPr/>
          </p:nvSpPr>
          <p:spPr>
            <a:xfrm>
              <a:off x="500310" y="2527051"/>
              <a:ext cx="1206894" cy="15139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等腰三角形 14">
              <a:extLst>
                <a:ext uri="{FF2B5EF4-FFF2-40B4-BE49-F238E27FC236}">
                  <a16:creationId xmlns:a16="http://schemas.microsoft.com/office/drawing/2014/main" id="{4E6FF1CE-4EE5-D7FD-E751-BBC38E619CBA}"/>
                </a:ext>
              </a:extLst>
            </p:cNvPr>
            <p:cNvSpPr/>
            <p:nvPr/>
          </p:nvSpPr>
          <p:spPr>
            <a:xfrm rot="10800000">
              <a:off x="1004049" y="2678442"/>
              <a:ext cx="199417" cy="151391"/>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a:extLst>
              <a:ext uri="{FF2B5EF4-FFF2-40B4-BE49-F238E27FC236}">
                <a16:creationId xmlns:a16="http://schemas.microsoft.com/office/drawing/2014/main" id="{F1A20AF7-58F3-53BA-EA3B-5133E2939165}"/>
              </a:ext>
            </a:extLst>
          </p:cNvPr>
          <p:cNvGrpSpPr/>
          <p:nvPr/>
        </p:nvGrpSpPr>
        <p:grpSpPr>
          <a:xfrm>
            <a:off x="86530" y="2876775"/>
            <a:ext cx="2223704" cy="3082081"/>
            <a:chOff x="86530" y="2876775"/>
            <a:chExt cx="2223704" cy="3082081"/>
          </a:xfrm>
          <a:gradFill>
            <a:gsLst>
              <a:gs pos="0">
                <a:srgbClr val="E5EAEE">
                  <a:alpha val="39000"/>
                </a:srgbClr>
              </a:gs>
              <a:gs pos="60000">
                <a:srgbClr val="FDFDFD"/>
              </a:gs>
            </a:gsLst>
            <a:lin ang="13200000" scaled="0"/>
          </a:gradFill>
          <a:effectLst>
            <a:outerShdw blurRad="50800" dist="50800" dir="5400000" algn="ctr" rotWithShape="0">
              <a:schemeClr val="bg1"/>
            </a:outerShdw>
          </a:effectLst>
        </p:grpSpPr>
        <p:sp>
          <p:nvSpPr>
            <p:cNvPr id="25" name="矩形: 圆角 24">
              <a:extLst>
                <a:ext uri="{FF2B5EF4-FFF2-40B4-BE49-F238E27FC236}">
                  <a16:creationId xmlns:a16="http://schemas.microsoft.com/office/drawing/2014/main" id="{A3E586ED-ACE5-3065-4648-6994915FBEDE}"/>
                </a:ext>
              </a:extLst>
            </p:cNvPr>
            <p:cNvSpPr/>
            <p:nvPr/>
          </p:nvSpPr>
          <p:spPr>
            <a:xfrm>
              <a:off x="86530" y="2876775"/>
              <a:ext cx="2223704" cy="3082081"/>
            </a:xfrm>
            <a:prstGeom prst="roundRect">
              <a:avLst>
                <a:gd name="adj" fmla="val 6319"/>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8" name="直接连接符 27">
              <a:extLst>
                <a:ext uri="{FF2B5EF4-FFF2-40B4-BE49-F238E27FC236}">
                  <a16:creationId xmlns:a16="http://schemas.microsoft.com/office/drawing/2014/main" id="{60962551-900F-6FAC-1739-BF7ABF3448EE}"/>
                </a:ext>
              </a:extLst>
            </p:cNvPr>
            <p:cNvCxnSpPr>
              <a:cxnSpLocks/>
            </p:cNvCxnSpPr>
            <p:nvPr/>
          </p:nvCxnSpPr>
          <p:spPr>
            <a:xfrm>
              <a:off x="289478" y="3495611"/>
              <a:ext cx="1910636" cy="0"/>
            </a:xfrm>
            <a:prstGeom prst="line">
              <a:avLst/>
            </a:prstGeom>
            <a:grpFill/>
            <a:ln w="254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198EE070-D24A-EBE7-F263-70317941C3EE}"/>
                </a:ext>
              </a:extLst>
            </p:cNvPr>
            <p:cNvSpPr txBox="1"/>
            <p:nvPr/>
          </p:nvSpPr>
          <p:spPr>
            <a:xfrm>
              <a:off x="424217" y="3700281"/>
              <a:ext cx="1677045" cy="1670073"/>
            </a:xfrm>
            <a:prstGeom prst="rect">
              <a:avLst/>
            </a:prstGeom>
            <a:noFill/>
          </p:spPr>
          <p:txBody>
            <a:bodyPr wrap="square" rtlCol="0">
              <a:spAutoFit/>
            </a:bodyPr>
            <a:lstStyle/>
            <a:p>
              <a:pPr>
                <a:lnSpc>
                  <a:spcPct val="150000"/>
                </a:lnSpc>
              </a:pPr>
              <a:r>
                <a:rPr lang="zh-CN" altLang="en-US" sz="1400" dirty="0"/>
                <a:t>采用</a:t>
              </a:r>
              <a:r>
                <a:rPr lang="en-US" altLang="zh-CN" sz="1400" dirty="0"/>
                <a:t>42</a:t>
              </a:r>
              <a:r>
                <a:rPr lang="zh-CN" altLang="en-US" sz="1400" dirty="0"/>
                <a:t>步进电机驱动麦克纳姆轮，实现复杂场景下的灵活运动，受到环境影响因素较小</a:t>
              </a:r>
            </a:p>
          </p:txBody>
        </p:sp>
        <p:sp>
          <p:nvSpPr>
            <p:cNvPr id="33" name="文本框 32">
              <a:extLst>
                <a:ext uri="{FF2B5EF4-FFF2-40B4-BE49-F238E27FC236}">
                  <a16:creationId xmlns:a16="http://schemas.microsoft.com/office/drawing/2014/main" id="{56EC4D3B-EF0E-25DC-41E5-C953DE780609}"/>
                </a:ext>
              </a:extLst>
            </p:cNvPr>
            <p:cNvSpPr txBox="1"/>
            <p:nvPr/>
          </p:nvSpPr>
          <p:spPr>
            <a:xfrm>
              <a:off x="611399" y="3034324"/>
              <a:ext cx="1150789" cy="369332"/>
            </a:xfrm>
            <a:prstGeom prst="rect">
              <a:avLst/>
            </a:prstGeom>
            <a:noFill/>
          </p:spPr>
          <p:txBody>
            <a:bodyPr wrap="square" rtlCol="0">
              <a:spAutoFit/>
            </a:bodyPr>
            <a:lstStyle/>
            <a:p>
              <a:r>
                <a:rPr lang="zh-CN" altLang="en-US" sz="1800" dirty="0">
                  <a:latin typeface="+mn-lt"/>
                  <a:ea typeface="+mn-ea"/>
                  <a:cs typeface="+mn-ea"/>
                  <a:sym typeface="+mn-lt"/>
                </a:rPr>
                <a:t>移动方案</a:t>
              </a:r>
            </a:p>
          </p:txBody>
        </p:sp>
      </p:grpSp>
      <p:grpSp>
        <p:nvGrpSpPr>
          <p:cNvPr id="48" name="组合 47">
            <a:extLst>
              <a:ext uri="{FF2B5EF4-FFF2-40B4-BE49-F238E27FC236}">
                <a16:creationId xmlns:a16="http://schemas.microsoft.com/office/drawing/2014/main" id="{BB57E752-2CEA-BE5C-A6F1-95CE81D339B9}"/>
              </a:ext>
            </a:extLst>
          </p:cNvPr>
          <p:cNvGrpSpPr/>
          <p:nvPr/>
        </p:nvGrpSpPr>
        <p:grpSpPr>
          <a:xfrm>
            <a:off x="2557495" y="2876777"/>
            <a:ext cx="2223704" cy="3082081"/>
            <a:chOff x="2557495" y="2876777"/>
            <a:chExt cx="2223704" cy="3082081"/>
          </a:xfrm>
        </p:grpSpPr>
        <p:sp>
          <p:nvSpPr>
            <p:cNvPr id="24" name="矩形: 圆角 23">
              <a:extLst>
                <a:ext uri="{FF2B5EF4-FFF2-40B4-BE49-F238E27FC236}">
                  <a16:creationId xmlns:a16="http://schemas.microsoft.com/office/drawing/2014/main" id="{CEAEC636-E641-449C-6DAF-D5A7E0BD0F6E}"/>
                </a:ext>
              </a:extLst>
            </p:cNvPr>
            <p:cNvSpPr/>
            <p:nvPr/>
          </p:nvSpPr>
          <p:spPr>
            <a:xfrm>
              <a:off x="2557495" y="2876777"/>
              <a:ext cx="2223704" cy="3082081"/>
            </a:xfrm>
            <a:prstGeom prst="roundRect">
              <a:avLst>
                <a:gd name="adj" fmla="val 6319"/>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26" name="文本框 25">
              <a:extLst>
                <a:ext uri="{FF2B5EF4-FFF2-40B4-BE49-F238E27FC236}">
                  <a16:creationId xmlns:a16="http://schemas.microsoft.com/office/drawing/2014/main" id="{BE2624E5-E0E5-0B9F-5EED-8B495EB6AE3F}"/>
                </a:ext>
              </a:extLst>
            </p:cNvPr>
            <p:cNvSpPr txBox="1"/>
            <p:nvPr/>
          </p:nvSpPr>
          <p:spPr>
            <a:xfrm>
              <a:off x="3114254" y="3034324"/>
              <a:ext cx="1110185" cy="369332"/>
            </a:xfrm>
            <a:prstGeom prst="rect">
              <a:avLst/>
            </a:prstGeom>
            <a:noFill/>
          </p:spPr>
          <p:txBody>
            <a:bodyPr wrap="square" rtlCol="0">
              <a:spAutoFit/>
            </a:bodyPr>
            <a:lstStyle/>
            <a:p>
              <a:r>
                <a:rPr lang="zh-CN" altLang="en-US" dirty="0">
                  <a:cs typeface="+mn-ea"/>
                  <a:sym typeface="+mn-lt"/>
                </a:rPr>
                <a:t>抓取方案</a:t>
              </a:r>
              <a:endParaRPr lang="zh-CN" altLang="en-US" sz="1800" dirty="0">
                <a:latin typeface="+mn-lt"/>
                <a:ea typeface="+mn-ea"/>
                <a:cs typeface="+mn-ea"/>
                <a:sym typeface="+mn-lt"/>
              </a:endParaRPr>
            </a:p>
          </p:txBody>
        </p:sp>
        <p:cxnSp>
          <p:nvCxnSpPr>
            <p:cNvPr id="37" name="直接连接符 36">
              <a:extLst>
                <a:ext uri="{FF2B5EF4-FFF2-40B4-BE49-F238E27FC236}">
                  <a16:creationId xmlns:a16="http://schemas.microsoft.com/office/drawing/2014/main" id="{557E3DBB-219E-8224-36E9-2505CD5653BA}"/>
                </a:ext>
              </a:extLst>
            </p:cNvPr>
            <p:cNvCxnSpPr>
              <a:cxnSpLocks/>
            </p:cNvCxnSpPr>
            <p:nvPr/>
          </p:nvCxnSpPr>
          <p:spPr>
            <a:xfrm>
              <a:off x="2714029" y="3486022"/>
              <a:ext cx="191063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94EAF146-F82C-AA5A-9AB8-2D75D2552721}"/>
                </a:ext>
              </a:extLst>
            </p:cNvPr>
            <p:cNvSpPr txBox="1"/>
            <p:nvPr/>
          </p:nvSpPr>
          <p:spPr>
            <a:xfrm>
              <a:off x="2830823" y="3580559"/>
              <a:ext cx="1677045" cy="1993238"/>
            </a:xfrm>
            <a:prstGeom prst="rect">
              <a:avLst/>
            </a:prstGeom>
            <a:noFill/>
          </p:spPr>
          <p:txBody>
            <a:bodyPr wrap="square" rtlCol="0">
              <a:spAutoFit/>
            </a:bodyPr>
            <a:lstStyle/>
            <a:p>
              <a:pPr>
                <a:lnSpc>
                  <a:spcPct val="150000"/>
                </a:lnSpc>
              </a:pPr>
              <a:r>
                <a:rPr lang="zh-CN" altLang="en-US" sz="1400" dirty="0"/>
                <a:t>采用双关节机械臂和云台为载体，搭配机械臂末端夹具，能够实现多任务抓取扫描，搬运，分配</a:t>
              </a:r>
            </a:p>
          </p:txBody>
        </p:sp>
      </p:grpSp>
      <p:grpSp>
        <p:nvGrpSpPr>
          <p:cNvPr id="47" name="组合 46">
            <a:extLst>
              <a:ext uri="{FF2B5EF4-FFF2-40B4-BE49-F238E27FC236}">
                <a16:creationId xmlns:a16="http://schemas.microsoft.com/office/drawing/2014/main" id="{319F4A59-55A0-5B1B-C6B1-8965F93FFA5B}"/>
              </a:ext>
            </a:extLst>
          </p:cNvPr>
          <p:cNvGrpSpPr/>
          <p:nvPr/>
        </p:nvGrpSpPr>
        <p:grpSpPr>
          <a:xfrm>
            <a:off x="4984148" y="2876777"/>
            <a:ext cx="2223704" cy="3082081"/>
            <a:chOff x="4984148" y="2876777"/>
            <a:chExt cx="2223704" cy="3082081"/>
          </a:xfrm>
          <a:effectLst>
            <a:outerShdw blurRad="50800" dist="50800" dir="5400000" algn="ctr" rotWithShape="0">
              <a:schemeClr val="accent1"/>
            </a:outerShdw>
          </a:effectLst>
        </p:grpSpPr>
        <p:sp>
          <p:nvSpPr>
            <p:cNvPr id="23" name="矩形: 圆角 22">
              <a:extLst>
                <a:ext uri="{FF2B5EF4-FFF2-40B4-BE49-F238E27FC236}">
                  <a16:creationId xmlns:a16="http://schemas.microsoft.com/office/drawing/2014/main" id="{B8CBF5B5-2297-D78C-5A16-7A44C75894C7}"/>
                </a:ext>
              </a:extLst>
            </p:cNvPr>
            <p:cNvSpPr/>
            <p:nvPr/>
          </p:nvSpPr>
          <p:spPr>
            <a:xfrm>
              <a:off x="4984148" y="2876777"/>
              <a:ext cx="2223704" cy="3082081"/>
            </a:xfrm>
            <a:prstGeom prst="roundRect">
              <a:avLst>
                <a:gd name="adj" fmla="val 6319"/>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a:effectLst>
              <a:outerShdw blurRad="63500" sx="102000" sy="102000" algn="ctr"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34" name="文本框 33">
              <a:extLst>
                <a:ext uri="{FF2B5EF4-FFF2-40B4-BE49-F238E27FC236}">
                  <a16:creationId xmlns:a16="http://schemas.microsoft.com/office/drawing/2014/main" id="{B376CE9E-9D67-8B51-4CB9-CF2D8D741408}"/>
                </a:ext>
              </a:extLst>
            </p:cNvPr>
            <p:cNvSpPr txBox="1"/>
            <p:nvPr/>
          </p:nvSpPr>
          <p:spPr>
            <a:xfrm>
              <a:off x="5530625" y="3036636"/>
              <a:ext cx="1130750" cy="369332"/>
            </a:xfrm>
            <a:prstGeom prst="rect">
              <a:avLst/>
            </a:prstGeom>
            <a:noFill/>
          </p:spPr>
          <p:txBody>
            <a:bodyPr wrap="square" rtlCol="0">
              <a:spAutoFit/>
            </a:bodyPr>
            <a:lstStyle/>
            <a:p>
              <a:r>
                <a:rPr lang="zh-CN" altLang="en-US" sz="1800" dirty="0">
                  <a:latin typeface="+mn-lt"/>
                  <a:ea typeface="+mn-ea"/>
                  <a:cs typeface="+mn-ea"/>
                  <a:sym typeface="+mn-lt"/>
                </a:rPr>
                <a:t>避障方案</a:t>
              </a:r>
            </a:p>
          </p:txBody>
        </p:sp>
        <p:cxnSp>
          <p:nvCxnSpPr>
            <p:cNvPr id="38" name="直接连接符 37">
              <a:extLst>
                <a:ext uri="{FF2B5EF4-FFF2-40B4-BE49-F238E27FC236}">
                  <a16:creationId xmlns:a16="http://schemas.microsoft.com/office/drawing/2014/main" id="{50C45705-C1F6-6AC0-1507-B2D973815A16}"/>
                </a:ext>
              </a:extLst>
            </p:cNvPr>
            <p:cNvCxnSpPr>
              <a:cxnSpLocks/>
            </p:cNvCxnSpPr>
            <p:nvPr/>
          </p:nvCxnSpPr>
          <p:spPr>
            <a:xfrm>
              <a:off x="5140682" y="3495611"/>
              <a:ext cx="1910636"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5C00FCBA-0A16-4631-F536-0B76DDCBA703}"/>
                </a:ext>
              </a:extLst>
            </p:cNvPr>
            <p:cNvSpPr txBox="1"/>
            <p:nvPr/>
          </p:nvSpPr>
          <p:spPr>
            <a:xfrm>
              <a:off x="5257477" y="3580559"/>
              <a:ext cx="1677045" cy="1993238"/>
            </a:xfrm>
            <a:prstGeom prst="rect">
              <a:avLst/>
            </a:prstGeom>
            <a:noFill/>
          </p:spPr>
          <p:txBody>
            <a:bodyPr wrap="square" rtlCol="0">
              <a:spAutoFit/>
            </a:bodyPr>
            <a:lstStyle/>
            <a:p>
              <a:pPr>
                <a:lnSpc>
                  <a:spcPct val="150000"/>
                </a:lnSpc>
              </a:pPr>
              <a:r>
                <a:rPr lang="zh-CN" altLang="en-US" sz="1400" dirty="0"/>
                <a:t>采用较为成熟的超声波测距方式，实现对前方的距离检测，发现有障碍后会利用算法实现自动避障和路径规划</a:t>
              </a:r>
            </a:p>
          </p:txBody>
        </p:sp>
      </p:grpSp>
      <p:grpSp>
        <p:nvGrpSpPr>
          <p:cNvPr id="46" name="组合 45">
            <a:extLst>
              <a:ext uri="{FF2B5EF4-FFF2-40B4-BE49-F238E27FC236}">
                <a16:creationId xmlns:a16="http://schemas.microsoft.com/office/drawing/2014/main" id="{CD666DB4-503C-7EA6-AE26-F647C4E97DF4}"/>
              </a:ext>
            </a:extLst>
          </p:cNvPr>
          <p:cNvGrpSpPr/>
          <p:nvPr/>
        </p:nvGrpSpPr>
        <p:grpSpPr>
          <a:xfrm>
            <a:off x="7408698" y="2876776"/>
            <a:ext cx="2223704" cy="3082081"/>
            <a:chOff x="7408698" y="2876776"/>
            <a:chExt cx="2223704" cy="3082081"/>
          </a:xfrm>
          <a:solidFill>
            <a:schemeClr val="bg1"/>
          </a:solidFill>
        </p:grpSpPr>
        <p:sp>
          <p:nvSpPr>
            <p:cNvPr id="22" name="矩形: 圆角 21">
              <a:extLst>
                <a:ext uri="{FF2B5EF4-FFF2-40B4-BE49-F238E27FC236}">
                  <a16:creationId xmlns:a16="http://schemas.microsoft.com/office/drawing/2014/main" id="{C23BBB5E-D01F-8A9E-0D1B-A9E68791A4FB}"/>
                </a:ext>
              </a:extLst>
            </p:cNvPr>
            <p:cNvSpPr/>
            <p:nvPr/>
          </p:nvSpPr>
          <p:spPr>
            <a:xfrm>
              <a:off x="7408698" y="2876776"/>
              <a:ext cx="2223704" cy="3082081"/>
            </a:xfrm>
            <a:prstGeom prst="roundRect">
              <a:avLst>
                <a:gd name="adj" fmla="val 6319"/>
              </a:avLst>
            </a:prstGeom>
            <a:grpFill/>
            <a:ln>
              <a:noFill/>
            </a:ln>
            <a:effectLst>
              <a:outerShdw blurRad="63500" sx="102000" sy="102000" algn="ctr"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5" name="文本框 34">
              <a:extLst>
                <a:ext uri="{FF2B5EF4-FFF2-40B4-BE49-F238E27FC236}">
                  <a16:creationId xmlns:a16="http://schemas.microsoft.com/office/drawing/2014/main" id="{BFB2F361-B53B-162D-C898-E84C4E3DE60F}"/>
                </a:ext>
              </a:extLst>
            </p:cNvPr>
            <p:cNvSpPr txBox="1"/>
            <p:nvPr/>
          </p:nvSpPr>
          <p:spPr>
            <a:xfrm>
              <a:off x="7968190" y="3034324"/>
              <a:ext cx="1108926" cy="369332"/>
            </a:xfrm>
            <a:prstGeom prst="rect">
              <a:avLst/>
            </a:prstGeom>
            <a:grpFill/>
          </p:spPr>
          <p:txBody>
            <a:bodyPr wrap="square" rtlCol="0">
              <a:spAutoFit/>
            </a:bodyPr>
            <a:lstStyle/>
            <a:p>
              <a:r>
                <a:rPr lang="zh-CN" altLang="en-US" dirty="0">
                  <a:solidFill>
                    <a:schemeClr val="bg1"/>
                  </a:solidFill>
                  <a:cs typeface="+mn-ea"/>
                  <a:sym typeface="+mn-lt"/>
                </a:rPr>
                <a:t>交互</a:t>
              </a:r>
              <a:r>
                <a:rPr lang="zh-CN" altLang="en-US" sz="1800" dirty="0">
                  <a:solidFill>
                    <a:schemeClr val="bg1"/>
                  </a:solidFill>
                  <a:latin typeface="+mn-lt"/>
                  <a:ea typeface="+mn-ea"/>
                  <a:cs typeface="+mn-ea"/>
                  <a:sym typeface="+mn-lt"/>
                </a:rPr>
                <a:t>方案</a:t>
              </a:r>
            </a:p>
          </p:txBody>
        </p:sp>
        <p:cxnSp>
          <p:nvCxnSpPr>
            <p:cNvPr id="39" name="直接连接符 38">
              <a:extLst>
                <a:ext uri="{FF2B5EF4-FFF2-40B4-BE49-F238E27FC236}">
                  <a16:creationId xmlns:a16="http://schemas.microsoft.com/office/drawing/2014/main" id="{EB1A1C21-46EF-C028-BD1A-555650991CFC}"/>
                </a:ext>
              </a:extLst>
            </p:cNvPr>
            <p:cNvCxnSpPr>
              <a:cxnSpLocks/>
            </p:cNvCxnSpPr>
            <p:nvPr/>
          </p:nvCxnSpPr>
          <p:spPr>
            <a:xfrm>
              <a:off x="7567335" y="3500152"/>
              <a:ext cx="1910636" cy="0"/>
            </a:xfrm>
            <a:prstGeom prst="line">
              <a:avLst/>
            </a:prstGeom>
            <a:grpFill/>
            <a:ln w="254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47946FC1-35B7-7BB2-4E25-DDD0B0D0927D}"/>
                </a:ext>
              </a:extLst>
            </p:cNvPr>
            <p:cNvSpPr txBox="1"/>
            <p:nvPr/>
          </p:nvSpPr>
          <p:spPr>
            <a:xfrm>
              <a:off x="7682027" y="3495611"/>
              <a:ext cx="1677045" cy="2316403"/>
            </a:xfrm>
            <a:prstGeom prst="rect">
              <a:avLst/>
            </a:prstGeom>
            <a:grpFill/>
          </p:spPr>
          <p:txBody>
            <a:bodyPr wrap="square" rtlCol="0">
              <a:spAutoFit/>
            </a:bodyPr>
            <a:lstStyle/>
            <a:p>
              <a:pPr>
                <a:lnSpc>
                  <a:spcPct val="150000"/>
                </a:lnSpc>
              </a:pPr>
              <a:r>
                <a:rPr lang="zh-CN" altLang="en-US" sz="1400" dirty="0">
                  <a:solidFill>
                    <a:schemeClr val="bg1"/>
                  </a:solidFill>
                </a:rPr>
                <a:t>采用低功耗，高显示的</a:t>
              </a:r>
              <a:r>
                <a:rPr lang="en-US" altLang="zh-CN" sz="1400" dirty="0">
                  <a:solidFill>
                    <a:schemeClr val="bg1"/>
                  </a:solidFill>
                </a:rPr>
                <a:t>OLED</a:t>
              </a:r>
              <a:r>
                <a:rPr lang="zh-CN" altLang="en-US" sz="1400" dirty="0">
                  <a:solidFill>
                    <a:schemeClr val="bg1"/>
                  </a:solidFill>
                </a:rPr>
                <a:t>作为人机交互的渠道，与</a:t>
              </a:r>
              <a:r>
                <a:rPr lang="en-US" altLang="zh-CN" sz="1400" dirty="0">
                  <a:solidFill>
                    <a:schemeClr val="bg1"/>
                  </a:solidFill>
                </a:rPr>
                <a:t>ESP8266</a:t>
              </a:r>
              <a:r>
                <a:rPr lang="zh-CN" altLang="en-US" sz="1400" dirty="0">
                  <a:solidFill>
                    <a:schemeClr val="bg1"/>
                  </a:solidFill>
                </a:rPr>
                <a:t>结合，设置参数和数据直接上传云端，完成信息的收集和分配</a:t>
              </a:r>
            </a:p>
          </p:txBody>
        </p:sp>
      </p:grpSp>
      <p:grpSp>
        <p:nvGrpSpPr>
          <p:cNvPr id="45" name="组合 44">
            <a:extLst>
              <a:ext uri="{FF2B5EF4-FFF2-40B4-BE49-F238E27FC236}">
                <a16:creationId xmlns:a16="http://schemas.microsoft.com/office/drawing/2014/main" id="{4772C33C-7341-A708-665B-0352B3A7E4D7}"/>
              </a:ext>
            </a:extLst>
          </p:cNvPr>
          <p:cNvGrpSpPr/>
          <p:nvPr/>
        </p:nvGrpSpPr>
        <p:grpSpPr>
          <a:xfrm>
            <a:off x="9835351" y="2876777"/>
            <a:ext cx="2223704" cy="3082081"/>
            <a:chOff x="9835351" y="2876777"/>
            <a:chExt cx="2223704" cy="3082081"/>
          </a:xfrm>
        </p:grpSpPr>
        <p:sp>
          <p:nvSpPr>
            <p:cNvPr id="21" name="矩形: 圆角 20">
              <a:extLst>
                <a:ext uri="{FF2B5EF4-FFF2-40B4-BE49-F238E27FC236}">
                  <a16:creationId xmlns:a16="http://schemas.microsoft.com/office/drawing/2014/main" id="{94103629-623E-F98C-1E1E-50384B459356}"/>
                </a:ext>
              </a:extLst>
            </p:cNvPr>
            <p:cNvSpPr/>
            <p:nvPr/>
          </p:nvSpPr>
          <p:spPr>
            <a:xfrm>
              <a:off x="9835351" y="2876777"/>
              <a:ext cx="2223704" cy="3082081"/>
            </a:xfrm>
            <a:prstGeom prst="roundRect">
              <a:avLst>
                <a:gd name="adj" fmla="val 6319"/>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6" name="文本框 35">
              <a:extLst>
                <a:ext uri="{FF2B5EF4-FFF2-40B4-BE49-F238E27FC236}">
                  <a16:creationId xmlns:a16="http://schemas.microsoft.com/office/drawing/2014/main" id="{FE5A463F-E1DB-9E81-D434-B9918EF64BEC}"/>
                </a:ext>
              </a:extLst>
            </p:cNvPr>
            <p:cNvSpPr txBox="1"/>
            <p:nvPr/>
          </p:nvSpPr>
          <p:spPr>
            <a:xfrm>
              <a:off x="10376971" y="3034324"/>
              <a:ext cx="1140463" cy="369332"/>
            </a:xfrm>
            <a:prstGeom prst="rect">
              <a:avLst/>
            </a:prstGeom>
            <a:noFill/>
          </p:spPr>
          <p:txBody>
            <a:bodyPr wrap="square" rtlCol="0">
              <a:spAutoFit/>
            </a:bodyPr>
            <a:lstStyle/>
            <a:p>
              <a:r>
                <a:rPr lang="zh-CN" altLang="en-US" sz="1800" dirty="0">
                  <a:solidFill>
                    <a:schemeClr val="bg1"/>
                  </a:solidFill>
                  <a:latin typeface="+mn-lt"/>
                  <a:ea typeface="+mn-ea"/>
                  <a:cs typeface="+mn-ea"/>
                  <a:sym typeface="+mn-lt"/>
                </a:rPr>
                <a:t>识别方案</a:t>
              </a:r>
            </a:p>
          </p:txBody>
        </p:sp>
        <p:cxnSp>
          <p:nvCxnSpPr>
            <p:cNvPr id="40" name="直接连接符 39">
              <a:extLst>
                <a:ext uri="{FF2B5EF4-FFF2-40B4-BE49-F238E27FC236}">
                  <a16:creationId xmlns:a16="http://schemas.microsoft.com/office/drawing/2014/main" id="{A373453A-A10C-488A-57C6-AE87593A0041}"/>
                </a:ext>
              </a:extLst>
            </p:cNvPr>
            <p:cNvCxnSpPr>
              <a:cxnSpLocks/>
            </p:cNvCxnSpPr>
            <p:nvPr/>
          </p:nvCxnSpPr>
          <p:spPr>
            <a:xfrm>
              <a:off x="9991885" y="3495611"/>
              <a:ext cx="1910636" cy="0"/>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8312AAF0-61E1-0628-A1F8-4796135DF575}"/>
                </a:ext>
              </a:extLst>
            </p:cNvPr>
            <p:cNvSpPr txBox="1"/>
            <p:nvPr/>
          </p:nvSpPr>
          <p:spPr>
            <a:xfrm>
              <a:off x="10131357" y="3454345"/>
              <a:ext cx="1677045" cy="1993238"/>
            </a:xfrm>
            <a:prstGeom prst="rect">
              <a:avLst/>
            </a:prstGeom>
            <a:noFill/>
          </p:spPr>
          <p:txBody>
            <a:bodyPr wrap="square" rtlCol="0">
              <a:spAutoFit/>
            </a:bodyPr>
            <a:lstStyle/>
            <a:p>
              <a:pPr>
                <a:lnSpc>
                  <a:spcPct val="150000"/>
                </a:lnSpc>
              </a:pPr>
              <a:r>
                <a:rPr lang="zh-CN" altLang="en-US" sz="1400" dirty="0">
                  <a:solidFill>
                    <a:schemeClr val="bg1"/>
                  </a:solidFill>
                </a:rPr>
                <a:t>采用</a:t>
              </a:r>
              <a:r>
                <a:rPr lang="en-US" altLang="zh-CN" sz="1400" dirty="0">
                  <a:solidFill>
                    <a:schemeClr val="bg1"/>
                  </a:solidFill>
                </a:rPr>
                <a:t>openmv</a:t>
              </a:r>
              <a:r>
                <a:rPr lang="zh-CN" altLang="en-US" sz="1400" dirty="0">
                  <a:solidFill>
                    <a:schemeClr val="bg1"/>
                  </a:solidFill>
                </a:rPr>
                <a:t>作为视觉识别模块，通过训练神经网络模型，实现物体识别，二维码识别，信息录入</a:t>
              </a:r>
            </a:p>
          </p:txBody>
        </p:sp>
      </p:grpSp>
    </p:spTree>
    <p:extLst>
      <p:ext uri="{BB962C8B-B14F-4D97-AF65-F5344CB8AC3E}">
        <p14:creationId xmlns:p14="http://schemas.microsoft.com/office/powerpoint/2010/main" val="2537419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2000">
        <p159:morph option="byObject"/>
      </p:transition>
    </mc:Choice>
    <mc:Fallback xmlns="">
      <p:transition spd="slow" advTm="2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6982.pptx"/>
  <p:tag name="KSO_WPP_MARK_KEY" val="4a8f4128-9177-45d7-b5d0-4264d6cccc8a"/>
  <p:tag name="COMMONDATA" val="eyJoZGlkIjoiNTNjZTQzYzQ2ZGRlN2NmOGI1ODJmOGNkNWMwNWJmNTQifQ=="/>
  <p:tag name="RESOURCE_RECORD_KEY" val="{&quot;70&quot;:[3316456]}"/>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77_2*l_h_i*1_1_2"/>
  <p:tag name="KSO_WM_TEMPLATE_CATEGORY" val="diagram"/>
  <p:tag name="KSO_WM_TEMPLATE_INDEX" val="20231377"/>
  <p:tag name="KSO_WM_UNIT_LAYERLEVEL" val="1_1_1"/>
  <p:tag name="KSO_WM_TAG_VERSION" val="3.0"/>
  <p:tag name="KSO_WM_BEAUTIFY_FLAG" val="#wm#"/>
  <p:tag name="KSO_WM_DIAGRAM_VERSION" val="3"/>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74.85,&quot;width&quot;:863.75}"/>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377_2*l_h_i*1_1_3"/>
  <p:tag name="KSO_WM_TEMPLATE_CATEGORY" val="diagram"/>
  <p:tag name="KSO_WM_TEMPLATE_INDEX" val="20231377"/>
  <p:tag name="KSO_WM_UNIT_LAYERLEVEL" val="1_1_1"/>
  <p:tag name="KSO_WM_TAG_VERSION" val="3.0"/>
  <p:tag name="KSO_WM_BEAUTIFY_FLAG" val="#wm#"/>
  <p:tag name="KSO_WM_DIAGRAM_VERSION" val="3"/>
  <p:tag name="KSO_WM_DIAGRAM_COLOR_TEXT_CAN_REMOVE" val="n"/>
  <p:tag name="KSO_WM_UNIT_LINE_FORE_SCHEMECOLOR_INDEX" val="5"/>
  <p:tag name="KSO_WM_DIAGRAM_MAX_ITEMCNT" val="6"/>
  <p:tag name="KSO_WM_DIAGRAM_MIN_ITEMCNT" val="2"/>
  <p:tag name="KSO_WM_DIAGRAM_VIRTUALLY_FRAME" val="{&quot;height&quot;:374.85,&quot;width&quot;:863.75}"/>
  <p:tag name="KSO_WM_DIAGRAM_COLOR_MATCH_VALUE" val="{&quot;shape&quot;:{&quot;fill&quot;:{&quot;solid&quot;:{&quot;brightness&quot;:0,&quot;colorType&quot;:1,&quot;foreColorIndex&quot;:14,&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77_2*l_h_f*1_1_1"/>
  <p:tag name="KSO_WM_TEMPLATE_CATEGORY" val="diagram"/>
  <p:tag name="KSO_WM_TEMPLATE_INDEX" val="20231377"/>
  <p:tag name="KSO_WM_UNIT_LAYERLEVEL" val="1_1_1"/>
  <p:tag name="KSO_WM_TAG_VERSION" val="3.0"/>
  <p:tag name="KSO_WM_BEAUTIFY_FLAG" val="#wm#"/>
  <p:tag name="KSO_WM_DIAGRAM_VERSION" val="3"/>
  <p:tag name="KSO_WM_DIAGRAM_COLOR_TEXT_CAN_REMOVE" val="n"/>
  <p:tag name="KSO_WM_UNIT_VALUE" val="35"/>
  <p:tag name="KSO_WM_UNIT_PRESET_TEXT" val="单击此处输入你的正文，文字是您思想的提炼，为了最终演示发布的良好效果"/>
  <p:tag name="KSO_WM_DIAGRAM_MAX_ITEMCNT" val="6"/>
  <p:tag name="KSO_WM_DIAGRAM_MIN_ITEMCNT" val="2"/>
  <p:tag name="KSO_WM_DIAGRAM_VIRTUALLY_FRAME" val="{&quot;height&quot;:374.85,&quot;width&quot;:86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ptdf0p5">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3483</Words>
  <Application>Microsoft Office PowerPoint</Application>
  <PresentationFormat>宽屏</PresentationFormat>
  <Paragraphs>238</Paragraphs>
  <Slides>32</Slides>
  <Notes>26</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32</vt:i4>
      </vt:variant>
    </vt:vector>
  </HeadingPairs>
  <TitlesOfParts>
    <vt:vector size="41" baseType="lpstr">
      <vt:lpstr>Arial Unicode MS</vt:lpstr>
      <vt:lpstr>等线</vt:lpstr>
      <vt:lpstr>方正舒体</vt:lpstr>
      <vt:lpstr>微软雅黑</vt:lpstr>
      <vt:lpstr>微软雅黑</vt:lpstr>
      <vt:lpstr>Arial</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机械</dc:title>
  <dc:creator/>
  <cp:keywords>www.1ppt.com</cp:keywords>
  <dc:description>www.1ppt.com</dc:description>
  <cp:lastModifiedBy/>
  <cp:revision>11</cp:revision>
  <dcterms:created xsi:type="dcterms:W3CDTF">2017-06-05T16:02:00Z</dcterms:created>
  <dcterms:modified xsi:type="dcterms:W3CDTF">2024-06-17T07:41:33Z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FB8F4955453144D4B073ED4C72C3E70F_12</vt:lpwstr>
  </property>
  <property fmtid="{D5CDD505-2E9C-101B-9397-08002B2CF9AE}" pid="3" name="KSOProductBuildVer">
    <vt:lpwstr>2052-12.1.0.16120</vt:lpwstr>
  </property>
</Properties>
</file>